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146847118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BBC22-B589-48A7-9D33-7D7D5A092E88}" v="9" dt="2021-10-01T09:11:26.03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EDF6"/>
          </a:solidFill>
        </a:fill>
      </a:tcStyle>
    </a:wholeTbl>
    <a:band2H>
      <a:tcTxStyle/>
      <a:tcStyle>
        <a:tcBdr/>
        <a:fill>
          <a:solidFill>
            <a:srgbClr val="E6F6FB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762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762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EFCE"/>
          </a:solidFill>
        </a:fill>
      </a:tcStyle>
    </a:wholeTbl>
    <a:band2H>
      <a:tcTxStyle/>
      <a:tcStyle>
        <a:tcBdr/>
        <a:fill>
          <a:solidFill>
            <a:srgbClr val="FFF7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762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762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EBCA"/>
          </a:solidFill>
        </a:fill>
      </a:tcStyle>
    </a:wholeTbl>
    <a:band2H>
      <a:tcTxStyle/>
      <a:tcStyle>
        <a:tcBdr/>
        <a:fill>
          <a:solidFill>
            <a:srgbClr val="FFF5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762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762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762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762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05"/>
    <p:restoredTop sz="94709"/>
  </p:normalViewPr>
  <p:slideViewPr>
    <p:cSldViewPr snapToGrid="0" snapToObjects="1">
      <p:cViewPr varScale="1">
        <p:scale>
          <a:sx n="78" d="100"/>
          <a:sy n="78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5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Helvetica"/>
      </a:defRPr>
    </a:lvl1pPr>
    <a:lvl2pPr indent="228600" defTabSz="1828800" latinLnBrk="0">
      <a:defRPr sz="2400">
        <a:latin typeface="+mn-lt"/>
        <a:ea typeface="+mn-ea"/>
        <a:cs typeface="+mn-cs"/>
        <a:sym typeface="Helvetica"/>
      </a:defRPr>
    </a:lvl2pPr>
    <a:lvl3pPr indent="457200" defTabSz="1828800" latinLnBrk="0">
      <a:defRPr sz="2400">
        <a:latin typeface="+mn-lt"/>
        <a:ea typeface="+mn-ea"/>
        <a:cs typeface="+mn-cs"/>
        <a:sym typeface="Helvetica"/>
      </a:defRPr>
    </a:lvl3pPr>
    <a:lvl4pPr indent="685800" defTabSz="1828800" latinLnBrk="0">
      <a:defRPr sz="2400">
        <a:latin typeface="+mn-lt"/>
        <a:ea typeface="+mn-ea"/>
        <a:cs typeface="+mn-cs"/>
        <a:sym typeface="Helvetica"/>
      </a:defRPr>
    </a:lvl4pPr>
    <a:lvl5pPr indent="914400" defTabSz="1828800" latinLnBrk="0">
      <a:defRPr sz="2400">
        <a:latin typeface="+mn-lt"/>
        <a:ea typeface="+mn-ea"/>
        <a:cs typeface="+mn-cs"/>
        <a:sym typeface="Helvetica"/>
      </a:defRPr>
    </a:lvl5pPr>
    <a:lvl6pPr indent="1143000" defTabSz="1828800" latinLnBrk="0">
      <a:defRPr sz="2400">
        <a:latin typeface="+mn-lt"/>
        <a:ea typeface="+mn-ea"/>
        <a:cs typeface="+mn-cs"/>
        <a:sym typeface="Helvetica"/>
      </a:defRPr>
    </a:lvl6pPr>
    <a:lvl7pPr indent="1371600" defTabSz="1828800" latinLnBrk="0">
      <a:defRPr sz="2400">
        <a:latin typeface="+mn-lt"/>
        <a:ea typeface="+mn-ea"/>
        <a:cs typeface="+mn-cs"/>
        <a:sym typeface="Helvetica"/>
      </a:defRPr>
    </a:lvl7pPr>
    <a:lvl8pPr indent="1600200" defTabSz="1828800" latinLnBrk="0">
      <a:defRPr sz="2400">
        <a:latin typeface="+mn-lt"/>
        <a:ea typeface="+mn-ea"/>
        <a:cs typeface="+mn-cs"/>
        <a:sym typeface="Helvetica"/>
      </a:defRPr>
    </a:lvl8pPr>
    <a:lvl9pPr indent="1828800" defTabSz="1828800" latinLnBrk="0">
      <a:defRPr sz="2400">
        <a:latin typeface="+mn-lt"/>
        <a:ea typeface="+mn-ea"/>
        <a:cs typeface="+mn-cs"/>
        <a:sym typeface="Helvetic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3" name="Shape 7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Shape 13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5" name="Shape 1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Shape 13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6" name="Shape 13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Shape 1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4" name="Shape 1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Shape 14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4" name="Shape 14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Shape 14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2" name="Shape 14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/>
            <a:endParaRPr lang="sv-S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2" name="Shape 14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40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8" name="Shape 7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5" name="Shape 7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4" name="Shape 7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D553A-F741-B347-803A-79C4C636F3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Medium" panose="02000603000000020004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Medium" panose="0200060300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031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9" name="Shape 10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6" name="Shape 1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3" name="Shape 1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Shape 13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2" name="Shape 13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4 Title w/ customer journeys – pink">
    <p:bg>
      <p:bgPr>
        <a:solidFill>
          <a:srgbClr val="0002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objekt 3" descr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ktangel 11"/>
          <p:cNvSpPr/>
          <p:nvPr/>
        </p:nvSpPr>
        <p:spPr>
          <a:xfrm rot="10800000">
            <a:off x="-1" y="-3"/>
            <a:ext cx="24384001" cy="13716009"/>
          </a:xfrm>
          <a:prstGeom prst="rect">
            <a:avLst/>
          </a:prstGeom>
          <a:gradFill>
            <a:gsLst>
              <a:gs pos="0">
                <a:srgbClr val="1A1A1A">
                  <a:alpha val="56000"/>
                </a:srgbClr>
              </a:gs>
              <a:gs pos="85000">
                <a:srgbClr val="222222">
                  <a:alpha val="28000"/>
                </a:srgbClr>
              </a:gs>
            </a:gsLst>
            <a:lin ang="17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1" name="Rektangel 1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15000">
                <a:schemeClr val="accent5">
                  <a:alpha val="35000"/>
                </a:schemeClr>
              </a:gs>
              <a:gs pos="85000">
                <a:srgbClr val="F5D3E3">
                  <a:alpha val="16000"/>
                </a:srgbClr>
              </a:gs>
            </a:gsLst>
            <a:lin ang="17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2" name="Bildobjekt 18" descr="Bildobjekt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100" y="882650"/>
            <a:ext cx="3256018" cy="77320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[TITLE HEADING][2nd ROW]"/>
          <p:cNvSpPr txBox="1">
            <a:spLocks noGrp="1"/>
          </p:cNvSpPr>
          <p:nvPr>
            <p:ph type="title" hasCustomPrompt="1"/>
          </p:nvPr>
        </p:nvSpPr>
        <p:spPr>
          <a:xfrm>
            <a:off x="4276726" y="3771900"/>
            <a:ext cx="15821024" cy="3086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[TITLE HEADING][2nd ROW]</a:t>
            </a:r>
          </a:p>
        </p:txBody>
      </p:sp>
      <p:pic>
        <p:nvPicPr>
          <p:cNvPr id="34" name="Bildobjekt 10" descr="Bildobjek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100" y="882650"/>
            <a:ext cx="3256018" cy="773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  <a:ln w="25400"/>
        </p:spPr>
        <p:txBody>
          <a:bodyPr lIns="91437" tIns="91437" rIns="91437" bIns="91437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/>
            </a:lvl1pPr>
            <a:lvl2pPr marL="780256" indent="-521493" defTabSz="825500">
              <a:lnSpc>
                <a:spcPct val="100000"/>
              </a:lnSpc>
              <a:spcBef>
                <a:spcPts val="0"/>
              </a:spcBef>
              <a:buFontTx/>
              <a:defRPr sz="3600" b="1"/>
            </a:lvl2pPr>
            <a:lvl3pPr marL="1123950" indent="-500062" defTabSz="825500">
              <a:lnSpc>
                <a:spcPct val="100000"/>
              </a:lnSpc>
              <a:spcBef>
                <a:spcPts val="0"/>
              </a:spcBef>
              <a:buFontTx/>
              <a:defRPr sz="3600" b="1"/>
            </a:lvl3pPr>
            <a:lvl4pPr marL="1489472" indent="-517922" defTabSz="825500">
              <a:lnSpc>
                <a:spcPct val="100000"/>
              </a:lnSpc>
              <a:spcBef>
                <a:spcPts val="0"/>
              </a:spcBef>
              <a:buFontTx/>
              <a:defRPr sz="3600" b="1"/>
            </a:lvl4pPr>
            <a:lvl5pPr marL="1795066" indent="-496491" defTabSz="825500">
              <a:lnSpc>
                <a:spcPct val="100000"/>
              </a:lnSpc>
              <a:spcBef>
                <a:spcPts val="0"/>
              </a:spcBef>
              <a:buFontTx/>
              <a:defRPr sz="3600" b="1"/>
            </a:lvl5pPr>
          </a:lstStyle>
          <a:p>
            <a:r>
              <a:t>Skapare och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2"/>
            <a:ext cx="21971005" cy="4648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1600" spc="-232"/>
            </a:lvl1pPr>
          </a:lstStyle>
          <a:p>
            <a:r>
              <a:t>Presentations­titel</a:t>
            </a:r>
          </a:p>
        </p:txBody>
      </p:sp>
      <p:sp>
        <p:nvSpPr>
          <p:cNvPr id="129" name="Brödtext nivå ett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400" b="1"/>
            </a:lvl1pPr>
          </a:lstStyle>
          <a:p>
            <a:r>
              <a:t>Presentations­undertitel</a:t>
            </a:r>
          </a:p>
        </p:txBody>
      </p:sp>
      <p:sp>
        <p:nvSpPr>
          <p:cNvPr id="13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534095" y="13090526"/>
            <a:ext cx="35173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139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4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219649" y="13287216"/>
            <a:ext cx="351732" cy="3683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XSS 2012 On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lide Title – Arial Gray 20pt"/>
          <p:cNvSpPr txBox="1">
            <a:spLocks noGrp="1"/>
          </p:cNvSpPr>
          <p:nvPr>
            <p:ph type="title" hasCustomPrompt="1"/>
          </p:nvPr>
        </p:nvSpPr>
        <p:spPr>
          <a:xfrm>
            <a:off x="493472" y="521295"/>
            <a:ext cx="23398158" cy="12948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Slide Title – Arial Gray 20pt</a:t>
            </a:r>
          </a:p>
        </p:txBody>
      </p:sp>
      <p:sp>
        <p:nvSpPr>
          <p:cNvPr id="149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492369" y="2105025"/>
            <a:ext cx="23399263" cy="106584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Master text styles (Arial 12pt)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453818" y="12906375"/>
            <a:ext cx="10195961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SzTx/>
              <a:buFontTx/>
              <a:buNone/>
              <a:defRPr sz="2200">
                <a:solidFill>
                  <a:schemeClr val="accent2"/>
                </a:solidFill>
              </a:defRPr>
            </a:lvl1pPr>
          </a:lstStyle>
          <a:p>
            <a:r>
              <a:t>Document title - Arial White 11pt</a:t>
            </a:r>
          </a:p>
        </p:txBody>
      </p:sp>
      <p:sp>
        <p:nvSpPr>
          <p:cNvPr id="15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92368" y="142875"/>
            <a:ext cx="11437816" cy="377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600" cap="all">
                <a:solidFill>
                  <a:schemeClr val="accent1"/>
                </a:solidFill>
              </a:defRPr>
            </a:lvl1pPr>
          </a:lstStyle>
          <a:p>
            <a:r>
              <a:t>Chapter – Arial 8pt cap</a:t>
            </a:r>
          </a:p>
        </p:txBody>
      </p:sp>
      <p:sp>
        <p:nvSpPr>
          <p:cNvPr id="15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92367" y="12330607"/>
            <a:ext cx="23399266" cy="4328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400"/>
            </a:lvl1pPr>
          </a:lstStyle>
          <a:p>
            <a:r>
              <a:t>Insert footnotes – Arial Gray 7pt</a:t>
            </a:r>
          </a:p>
        </p:txBody>
      </p:sp>
      <p:sp>
        <p:nvSpPr>
          <p:cNvPr id="15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646822" y="13319599"/>
            <a:ext cx="351732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XSS 2012 Two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eltext"/>
          <p:cNvSpPr txBox="1">
            <a:spLocks noGrp="1"/>
          </p:cNvSpPr>
          <p:nvPr>
            <p:ph type="title"/>
          </p:nvPr>
        </p:nvSpPr>
        <p:spPr>
          <a:xfrm>
            <a:off x="508865" y="0"/>
            <a:ext cx="23382765" cy="1782156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1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171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439334" y="2633529"/>
            <a:ext cx="21505334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1300"/>
              </a:spcBef>
              <a:defRPr sz="5800">
                <a:solidFill>
                  <a:srgbClr val="000000"/>
                </a:solidFill>
              </a:defRPr>
            </a:lvl1pPr>
            <a:lvl2pPr marL="879209" indent="-519385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2pPr>
            <a:lvl3pPr marL="1180012" indent="-583127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3pPr>
            <a:lvl4pPr marL="1422189" indent="-588243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4pPr>
            <a:lvl5pPr marL="1656251" indent="-583127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7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vå innehållsdel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181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8626" y="2633529"/>
            <a:ext cx="10769601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1300"/>
              </a:spcBef>
              <a:defRPr sz="5800">
                <a:solidFill>
                  <a:srgbClr val="000000"/>
                </a:solidFill>
              </a:defRPr>
            </a:lvl1pPr>
            <a:lvl2pPr marL="879209" indent="-519385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2pPr>
            <a:lvl3pPr marL="1180012" indent="-583127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3pPr>
            <a:lvl4pPr marL="1422189" indent="-588243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4pPr>
            <a:lvl5pPr marL="1656251" indent="-583127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8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- 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191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9334" y="2633532"/>
            <a:ext cx="9186552" cy="9436763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0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1pPr>
            <a:lvl2pPr marL="0" indent="569095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2pPr>
            <a:lvl3pPr marL="0" indent="1138191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3pPr>
            <a:lvl4pPr marL="0" indent="1707287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4pPr>
            <a:lvl5pPr marL="0" indent="2276381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192" name="Screen" descr="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791" y="2956799"/>
            <a:ext cx="11616002" cy="872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- Different Siz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02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9334" y="2633532"/>
            <a:ext cx="9186552" cy="9436763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0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1pPr>
            <a:lvl2pPr marL="0" indent="569095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2pPr>
            <a:lvl3pPr marL="0" indent="1138191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3pPr>
            <a:lvl4pPr marL="0" indent="1707287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4pPr>
            <a:lvl5pPr marL="0" indent="2276381" defTabSz="227638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0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innehållsdel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12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9334" y="2633134"/>
            <a:ext cx="7144185" cy="9437160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1300"/>
              </a:spcBef>
              <a:defRPr sz="5800">
                <a:solidFill>
                  <a:srgbClr val="000000"/>
                </a:solidFill>
              </a:defRPr>
            </a:lvl1pPr>
            <a:lvl2pPr marL="879209" indent="-519385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2pPr>
            <a:lvl3pPr marL="1180012" indent="-583127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3pPr>
            <a:lvl4pPr marL="1422189" indent="-588243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4pPr>
            <a:lvl5pPr marL="1656251" indent="-583127" defTabSz="2276380">
              <a:lnSpc>
                <a:spcPct val="100000"/>
              </a:lnSpc>
              <a:spcBef>
                <a:spcPts val="1300"/>
              </a:spcBef>
              <a:buChar char="–"/>
              <a:defRPr sz="5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ast rubri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2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5 Title w/ customer journeys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Bildobjekt 4" descr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Rektangel 11"/>
          <p:cNvSpPr/>
          <p:nvPr/>
        </p:nvSpPr>
        <p:spPr>
          <a:xfrm rot="5400000">
            <a:off x="5334001" y="-5334001"/>
            <a:ext cx="13716001" cy="24384004"/>
          </a:xfrm>
          <a:prstGeom prst="rect">
            <a:avLst/>
          </a:prstGeom>
          <a:gradFill>
            <a:gsLst>
              <a:gs pos="0">
                <a:srgbClr val="6AC7E4">
                  <a:alpha val="50000"/>
                </a:srgbClr>
              </a:gs>
              <a:gs pos="85000">
                <a:srgbClr val="262626">
                  <a:alpha val="0"/>
                </a:srgbClr>
              </a:gs>
            </a:gsLst>
            <a:lin ang="17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Rektangel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15000">
                <a:srgbClr val="6DC1B2">
                  <a:alpha val="73000"/>
                </a:srgbClr>
              </a:gs>
              <a:gs pos="85000">
                <a:srgbClr val="262626">
                  <a:alpha val="0"/>
                </a:srgbClr>
              </a:gs>
            </a:gsLst>
            <a:lin ang="17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7" name="[TITLE HEADING][2nd ROW]"/>
          <p:cNvSpPr txBox="1">
            <a:spLocks noGrp="1"/>
          </p:cNvSpPr>
          <p:nvPr>
            <p:ph type="title" hasCustomPrompt="1"/>
          </p:nvPr>
        </p:nvSpPr>
        <p:spPr>
          <a:xfrm>
            <a:off x="4276726" y="3771900"/>
            <a:ext cx="17830801" cy="3086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[TITLE HEADING][2nd ROW]</a:t>
            </a:r>
          </a:p>
        </p:txBody>
      </p:sp>
      <p:pic>
        <p:nvPicPr>
          <p:cNvPr id="48" name="Bildobjekt 15" descr="Bildobjekt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100" y="882650"/>
            <a:ext cx="3256018" cy="773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23" y="12486127"/>
            <a:ext cx="3256017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976" y="12569258"/>
            <a:ext cx="3256016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47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439334" y="2633529"/>
            <a:ext cx="21505334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5800">
                <a:solidFill>
                  <a:srgbClr val="000000"/>
                </a:solidFill>
              </a:defRPr>
            </a:lvl1pPr>
            <a:lvl2pPr marL="879209" indent="-519385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2pPr>
            <a:lvl3pPr marL="1180012" indent="-583127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3pPr>
            <a:lvl4pPr marL="1422189" indent="-588243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4pPr>
            <a:lvl5pPr marL="1656251" indent="-583127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4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976" y="12569258"/>
            <a:ext cx="3256016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5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8626" y="2633529"/>
            <a:ext cx="10769601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5800">
                <a:solidFill>
                  <a:srgbClr val="000000"/>
                </a:solidFill>
              </a:defRPr>
            </a:lvl1pPr>
            <a:lvl2pPr marL="879209" indent="-519385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2pPr>
            <a:lvl3pPr marL="1180012" indent="-583127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3pPr>
            <a:lvl4pPr marL="1422189" indent="-588243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4pPr>
            <a:lvl5pPr marL="1656251" indent="-583127" defTabSz="2276380">
              <a:lnSpc>
                <a:spcPct val="100000"/>
              </a:lnSpc>
              <a:spcBef>
                <a:spcPts val="3200"/>
              </a:spcBef>
              <a:buChar char="–"/>
              <a:defRPr sz="5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5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- 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976" y="12569258"/>
            <a:ext cx="3256016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6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9334" y="2633532"/>
            <a:ext cx="9186552" cy="9436763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0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1pPr>
            <a:lvl2pPr marL="0" indent="569095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2pPr>
            <a:lvl3pPr marL="0" indent="1138191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3pPr>
            <a:lvl4pPr marL="0" indent="1707287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4pPr>
            <a:lvl5pPr marL="0" indent="2276381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68" name="Screen" descr="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441" y="2956799"/>
            <a:ext cx="11616002" cy="872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- Different Siz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976" y="12569258"/>
            <a:ext cx="3256016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78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9334" y="2633532"/>
            <a:ext cx="9186552" cy="9436763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0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1pPr>
            <a:lvl2pPr marL="0" indent="569095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2pPr>
            <a:lvl3pPr marL="0" indent="1138191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3pPr>
            <a:lvl4pPr marL="0" indent="1707287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4pPr>
            <a:lvl5pPr marL="0" indent="2276381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solidFill>
                  <a:srgbClr val="000000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7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976" y="12569258"/>
            <a:ext cx="3256016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5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28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976" y="12569258"/>
            <a:ext cx="3256016" cy="77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Gree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eltext"/>
          <p:cNvSpPr txBox="1">
            <a:spLocks noGrp="1"/>
          </p:cNvSpPr>
          <p:nvPr>
            <p:ph type="title"/>
          </p:nvPr>
        </p:nvSpPr>
        <p:spPr>
          <a:xfrm>
            <a:off x="2016000" y="9408000"/>
            <a:ext cx="20928001" cy="167447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276380">
              <a:lnSpc>
                <a:spcPts val="112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30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439334" y="2633529"/>
            <a:ext cx="21505334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13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3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3 New section – Custoner journeys –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" name="Grupp 2"/>
          <p:cNvGrpSpPr/>
          <p:nvPr/>
        </p:nvGrpSpPr>
        <p:grpSpPr>
          <a:xfrm>
            <a:off x="-1" y="-8"/>
            <a:ext cx="24384002" cy="13716010"/>
            <a:chOff x="0" y="-3"/>
            <a:chExt cx="24384001" cy="13716009"/>
          </a:xfrm>
        </p:grpSpPr>
        <p:pic>
          <p:nvPicPr>
            <p:cNvPr id="58" name="Bildobjekt 9" descr="Bildobjekt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4384000" cy="13715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" name="Rektangel 10"/>
            <p:cNvSpPr/>
            <p:nvPr/>
          </p:nvSpPr>
          <p:spPr>
            <a:xfrm rot="10800000">
              <a:off x="-1" y="-3"/>
              <a:ext cx="24384001" cy="13716009"/>
            </a:xfrm>
            <a:prstGeom prst="rect">
              <a:avLst/>
            </a:prstGeom>
            <a:gradFill flip="none" rotWithShape="1">
              <a:gsLst>
                <a:gs pos="0">
                  <a:srgbClr val="1A1A1A">
                    <a:alpha val="56000"/>
                  </a:srgbClr>
                </a:gs>
                <a:gs pos="85000">
                  <a:srgbClr val="222222">
                    <a:alpha val="28000"/>
                  </a:srgbClr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Rektangel 11"/>
            <p:cNvSpPr/>
            <p:nvPr/>
          </p:nvSpPr>
          <p:spPr>
            <a:xfrm>
              <a:off x="0" y="0"/>
              <a:ext cx="24384000" cy="13715999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alpha val="35000"/>
                  </a:schemeClr>
                </a:gs>
                <a:gs pos="85000">
                  <a:srgbClr val="F5D3E3">
                    <a:alpha val="16000"/>
                  </a:srgbClr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62" name="[SECTION HEADING][2nd ROW]"/>
          <p:cNvSpPr txBox="1">
            <a:spLocks noGrp="1"/>
          </p:cNvSpPr>
          <p:nvPr>
            <p:ph type="title" hasCustomPrompt="1"/>
          </p:nvPr>
        </p:nvSpPr>
        <p:spPr>
          <a:xfrm>
            <a:off x="4276726" y="7843990"/>
            <a:ext cx="15821024" cy="30861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[SECTION HEADING][2nd ROW]</a:t>
            </a:r>
          </a:p>
        </p:txBody>
      </p:sp>
      <p:sp>
        <p:nvSpPr>
          <p:cNvPr id="63" name="Rak 7"/>
          <p:cNvSpPr/>
          <p:nvPr/>
        </p:nvSpPr>
        <p:spPr>
          <a:xfrm>
            <a:off x="4276726" y="7600199"/>
            <a:ext cx="9788525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64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47999" y="5126399"/>
            <a:ext cx="21505335" cy="7108199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23" name="Titeltext"/>
          <p:cNvSpPr txBox="1">
            <a:spLocks noGrp="1"/>
          </p:cNvSpPr>
          <p:nvPr>
            <p:ph type="title"/>
          </p:nvPr>
        </p:nvSpPr>
        <p:spPr>
          <a:xfrm>
            <a:off x="1247999" y="3974400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32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33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8626" y="2633529"/>
            <a:ext cx="10769601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3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- Different Siz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34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9334" y="2633532"/>
            <a:ext cx="9186552" cy="9436763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0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0" indent="569095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0" indent="1138191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0" indent="1707287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0" indent="2276381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4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35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439334" y="2633134"/>
            <a:ext cx="7144185" cy="9437160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5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ontak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47999" y="5126399"/>
            <a:ext cx="21505335" cy="115553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2116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0" indent="359823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0" indent="596884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0" indent="833945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0" indent="1073124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Epostadress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3" name="TextBox 6"/>
          <p:cNvSpPr txBox="1"/>
          <p:nvPr/>
        </p:nvSpPr>
        <p:spPr>
          <a:xfrm>
            <a:off x="1339440" y="3977680"/>
            <a:ext cx="21322454" cy="81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200"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r>
              <a:t>Kontakt</a:t>
            </a:r>
          </a:p>
        </p:txBody>
      </p:sp>
      <p:sp>
        <p:nvSpPr>
          <p:cNvPr id="3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37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er page - Hik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Picture hiker" descr="Picture hik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Small Logo" descr="Small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Titeltext"/>
          <p:cNvSpPr txBox="1">
            <a:spLocks noGrp="1"/>
          </p:cNvSpPr>
          <p:nvPr>
            <p:ph type="title"/>
          </p:nvPr>
        </p:nvSpPr>
        <p:spPr>
          <a:xfrm>
            <a:off x="1308408" y="5951999"/>
            <a:ext cx="21505863" cy="1891201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algn="ctr" defTabSz="2276380">
              <a:lnSpc>
                <a:spcPct val="100000"/>
              </a:lnSpc>
              <a:defRPr sz="10600">
                <a:latin typeface="BentonSans Black"/>
                <a:ea typeface="BentonSans Black"/>
                <a:cs typeface="BentonSans Black"/>
                <a:sym typeface="BentonSans Black"/>
              </a:defRPr>
            </a:lvl1pPr>
          </a:lstStyle>
          <a:p>
            <a:r>
              <a:t>Titeltext</a:t>
            </a:r>
          </a:p>
        </p:txBody>
      </p:sp>
      <p:sp>
        <p:nvSpPr>
          <p:cNvPr id="39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page - Mountai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Matterhorn" descr="Picture Matterhor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Small Logo" descr="Small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iteltext"/>
          <p:cNvSpPr txBox="1">
            <a:spLocks noGrp="1"/>
          </p:cNvSpPr>
          <p:nvPr>
            <p:ph type="title"/>
          </p:nvPr>
        </p:nvSpPr>
        <p:spPr>
          <a:xfrm>
            <a:off x="1308408" y="5951999"/>
            <a:ext cx="21505863" cy="1891201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algn="ctr" defTabSz="2276380">
              <a:lnSpc>
                <a:spcPct val="100000"/>
              </a:lnSpc>
              <a:defRPr sz="10600">
                <a:latin typeface="BentonSans Black"/>
                <a:ea typeface="BentonSans Black"/>
                <a:cs typeface="BentonSans Black"/>
                <a:sym typeface="BentonSans Black"/>
              </a:defRPr>
            </a:lvl1pPr>
          </a:lstStyle>
          <a:p>
            <a:r>
              <a:t>Titeltext</a:t>
            </a:r>
          </a:p>
        </p:txBody>
      </p:sp>
      <p:sp>
        <p:nvSpPr>
          <p:cNvPr id="40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page - Highwa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icture highway" descr="Picture highwa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Small Logo" descr="Small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Titeltext"/>
          <p:cNvSpPr txBox="1">
            <a:spLocks noGrp="1"/>
          </p:cNvSpPr>
          <p:nvPr>
            <p:ph type="title"/>
          </p:nvPr>
        </p:nvSpPr>
        <p:spPr>
          <a:xfrm>
            <a:off x="1308408" y="5951999"/>
            <a:ext cx="21505863" cy="1891201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algn="ctr" defTabSz="2276380">
              <a:lnSpc>
                <a:spcPct val="100000"/>
              </a:lnSpc>
              <a:defRPr sz="10600">
                <a:latin typeface="BentonSans Black"/>
                <a:ea typeface="BentonSans Black"/>
                <a:cs typeface="BentonSans Black"/>
                <a:sym typeface="BentonSans Black"/>
              </a:defRPr>
            </a:lvl1pPr>
          </a:lstStyle>
          <a:p>
            <a:r>
              <a:t>Titeltext</a:t>
            </a:r>
          </a:p>
        </p:txBody>
      </p:sp>
      <p:sp>
        <p:nvSpPr>
          <p:cNvPr id="4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.1 Empty no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page - Bik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bike" descr="Picture bik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Small Logo" descr="Small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Titeltext"/>
          <p:cNvSpPr txBox="1">
            <a:spLocks noGrp="1"/>
          </p:cNvSpPr>
          <p:nvPr>
            <p:ph type="title"/>
          </p:nvPr>
        </p:nvSpPr>
        <p:spPr>
          <a:xfrm>
            <a:off x="1308408" y="5951999"/>
            <a:ext cx="21505863" cy="1891201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algn="ctr" defTabSz="2276380">
              <a:lnSpc>
                <a:spcPct val="100000"/>
              </a:lnSpc>
              <a:defRPr sz="10600">
                <a:latin typeface="BentonSans Black"/>
                <a:ea typeface="BentonSans Black"/>
                <a:cs typeface="BentonSans Black"/>
                <a:sym typeface="BentonSans Black"/>
              </a:defRPr>
            </a:lvl1pPr>
          </a:lstStyle>
          <a:p>
            <a:r>
              <a:t>Titeltext</a:t>
            </a:r>
          </a:p>
        </p:txBody>
      </p:sp>
      <p:sp>
        <p:nvSpPr>
          <p:cNvPr id="42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Titeltext"/>
          <p:cNvSpPr txBox="1">
            <a:spLocks noGrp="1"/>
          </p:cNvSpPr>
          <p:nvPr>
            <p:ph type="title"/>
          </p:nvPr>
        </p:nvSpPr>
        <p:spPr>
          <a:xfrm>
            <a:off x="1439999" y="1481403"/>
            <a:ext cx="21505864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434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439334" y="2633529"/>
            <a:ext cx="21505334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3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704126" cy="728980"/>
          </a:xfrm>
          <a:prstGeom prst="rect">
            <a:avLst/>
          </a:prstGeom>
          <a:ln w="25400"/>
        </p:spPr>
        <p:txBody>
          <a:bodyPr lIns="91439" tIns="91439" rIns="91439" bIns="91439" anchor="t"/>
          <a:lstStyle>
            <a:lvl1pPr algn="l"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rkla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Vit Bakgrund"/>
          <p:cNvSpPr/>
          <p:nvPr/>
        </p:nvSpPr>
        <p:spPr>
          <a:xfrm>
            <a:off x="10655830" y="0"/>
            <a:ext cx="1372817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8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/>
          </a:p>
        </p:txBody>
      </p:sp>
      <p:pic>
        <p:nvPicPr>
          <p:cNvPr id="444" name="Logga" descr="Logg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000" y="12806399"/>
            <a:ext cx="2131217" cy="2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Picture Cirklar" descr="Picture Cirkl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824" y="2002615"/>
            <a:ext cx="9932439" cy="9209043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2768065" y="4646266"/>
            <a:ext cx="3263903" cy="2298702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/>
          </a:bodyPr>
          <a:lstStyle>
            <a:lvl1pPr marL="0" indent="2116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359823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596884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833945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1073124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4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3920193" y="8118947"/>
            <a:ext cx="3263903" cy="2298703"/>
          </a:xfrm>
          <a:prstGeom prst="rect">
            <a:avLst/>
          </a:prstGeom>
        </p:spPr>
        <p:txBody>
          <a:bodyPr lIns="91439" tIns="91439" rIns="91439" bIns="91439" anchor="ctr">
            <a:normAutofit/>
          </a:bodyPr>
          <a:lstStyle/>
          <a:p>
            <a:pPr marL="0" indent="2116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48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15776091" y="2702904"/>
            <a:ext cx="3263903" cy="2298702"/>
          </a:xfrm>
          <a:prstGeom prst="rect">
            <a:avLst/>
          </a:prstGeom>
        </p:spPr>
        <p:txBody>
          <a:bodyPr lIns="91439" tIns="91439" rIns="91439" bIns="91439" anchor="ctr">
            <a:normAutofit/>
          </a:bodyPr>
          <a:lstStyle/>
          <a:p>
            <a:pPr marL="0" indent="2116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49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8812268" y="4646266"/>
            <a:ext cx="3263903" cy="2298702"/>
          </a:xfrm>
          <a:prstGeom prst="rect">
            <a:avLst/>
          </a:prstGeom>
        </p:spPr>
        <p:txBody>
          <a:bodyPr lIns="91439" tIns="91439" rIns="91439" bIns="91439" anchor="ctr">
            <a:normAutofit/>
          </a:bodyPr>
          <a:lstStyle/>
          <a:p>
            <a:pPr marL="0" indent="2116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50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17664002" y="8118947"/>
            <a:ext cx="3263903" cy="2298703"/>
          </a:xfrm>
          <a:prstGeom prst="rect">
            <a:avLst/>
          </a:prstGeom>
        </p:spPr>
        <p:txBody>
          <a:bodyPr lIns="91439" tIns="91439" rIns="91439" bIns="91439" anchor="ctr">
            <a:normAutofit/>
          </a:bodyPr>
          <a:lstStyle/>
          <a:p>
            <a:pPr marL="0" indent="2116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5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439333" y="4174066"/>
            <a:ext cx="7641168" cy="306916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600"/>
            </a:pPr>
            <a:endParaRPr/>
          </a:p>
        </p:txBody>
      </p:sp>
      <p:sp>
        <p:nvSpPr>
          <p:cNvPr id="45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ite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Titeltext"/>
          <p:cNvSpPr txBox="1">
            <a:spLocks noGrp="1"/>
          </p:cNvSpPr>
          <p:nvPr>
            <p:ph type="title"/>
          </p:nvPr>
        </p:nvSpPr>
        <p:spPr>
          <a:xfrm>
            <a:off x="2381251" y="2303862"/>
            <a:ext cx="19621503" cy="4643438"/>
          </a:xfrm>
          <a:prstGeom prst="rect">
            <a:avLst/>
          </a:prstGeom>
          <a:ln w="25400"/>
        </p:spPr>
        <p:txBody>
          <a:bodyPr lIns="85365" tIns="85365" rIns="85365" bIns="85365" anchor="b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461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381251" y="7090171"/>
            <a:ext cx="19621503" cy="158948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0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"/>
              </a:defRPr>
            </a:lvl2pPr>
            <a:lvl3pPr marL="0" indent="0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"/>
              </a:defRPr>
            </a:lvl3pPr>
            <a:lvl4pPr marL="0" indent="0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"/>
              </a:defRPr>
            </a:lvl4pPr>
            <a:lvl5pPr marL="0" indent="0" algn="ctr" defTabSz="22763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6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866657" y="13073064"/>
            <a:ext cx="703988" cy="728419"/>
          </a:xfrm>
          <a:prstGeom prst="rect">
            <a:avLst/>
          </a:prstGeom>
          <a:ln w="25400"/>
        </p:spPr>
        <p:txBody>
          <a:bodyPr lIns="91439" tIns="91439" rIns="91439" bIns="91439" anchor="t"/>
          <a:lstStyle>
            <a:lvl1pPr algn="l">
              <a:defRPr sz="3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5-udd 4"/>
          <p:cNvSpPr/>
          <p:nvPr/>
        </p:nvSpPr>
        <p:spPr>
          <a:xfrm>
            <a:off x="21302374" y="11490769"/>
            <a:ext cx="192023" cy="19202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AD7F0"/>
          </a:solidFill>
          <a:ln w="50800">
            <a:solidFill>
              <a:srgbClr val="D9D9D9"/>
            </a:solidFill>
          </a:ln>
        </p:spPr>
        <p:txBody>
          <a:bodyPr tIns="91439" bIns="91439" anchor="ctr"/>
          <a:lstStyle/>
          <a:p>
            <a:pPr algn="ctr">
              <a:defRPr sz="48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/>
          </a:p>
        </p:txBody>
      </p:sp>
      <p:sp>
        <p:nvSpPr>
          <p:cNvPr id="471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9491872" y="9571480"/>
            <a:ext cx="3818467" cy="1392001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lvl1pPr>
            <a:lvl2pPr marL="0" indent="359823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lvl2pPr>
            <a:lvl3pPr marL="0" indent="596884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lvl3pPr>
            <a:lvl4pPr marL="0" indent="833945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lvl4pPr>
            <a:lvl5pPr marL="0" indent="1073124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7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19489535" y="8952258"/>
            <a:ext cx="3820802" cy="6144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3" name="5-udd 3"/>
          <p:cNvSpPr/>
          <p:nvPr/>
        </p:nvSpPr>
        <p:spPr>
          <a:xfrm>
            <a:off x="17144806" y="11446791"/>
            <a:ext cx="192023" cy="19202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AD7F0"/>
          </a:solidFill>
          <a:ln w="50800">
            <a:solidFill>
              <a:srgbClr val="D9D9D9"/>
            </a:solidFill>
          </a:ln>
        </p:spPr>
        <p:txBody>
          <a:bodyPr tIns="91439" bIns="91439" anchor="ctr"/>
          <a:lstStyle/>
          <a:p>
            <a:pPr algn="ctr">
              <a:defRPr sz="48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/>
          </a:p>
        </p:txBody>
      </p:sp>
      <p:sp>
        <p:nvSpPr>
          <p:cNvPr id="474" name="Text Placeholder 31"/>
          <p:cNvSpPr>
            <a:spLocks noGrp="1"/>
          </p:cNvSpPr>
          <p:nvPr>
            <p:ph type="body" sz="quarter" idx="22"/>
          </p:nvPr>
        </p:nvSpPr>
        <p:spPr>
          <a:xfrm>
            <a:off x="15334304" y="9527502"/>
            <a:ext cx="3818467" cy="13920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5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15331967" y="8908280"/>
            <a:ext cx="3820802" cy="6144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6" name="5-udd 2"/>
          <p:cNvSpPr/>
          <p:nvPr/>
        </p:nvSpPr>
        <p:spPr>
          <a:xfrm>
            <a:off x="12987235" y="11466511"/>
            <a:ext cx="192023" cy="19202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AD7F0"/>
          </a:solidFill>
          <a:ln w="50800">
            <a:solidFill>
              <a:srgbClr val="D9D9D9"/>
            </a:solidFill>
          </a:ln>
        </p:spPr>
        <p:txBody>
          <a:bodyPr tIns="91439" bIns="91439" anchor="ctr"/>
          <a:lstStyle/>
          <a:p>
            <a:pPr algn="ctr">
              <a:defRPr sz="48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/>
          </a:p>
        </p:txBody>
      </p:sp>
      <p:sp>
        <p:nvSpPr>
          <p:cNvPr id="477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1176735" y="9547221"/>
            <a:ext cx="3818467" cy="13920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8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11174400" y="8928000"/>
            <a:ext cx="3820801" cy="6144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9" name="5-udd 1"/>
          <p:cNvSpPr/>
          <p:nvPr/>
        </p:nvSpPr>
        <p:spPr>
          <a:xfrm>
            <a:off x="8827336" y="11466511"/>
            <a:ext cx="192023" cy="19202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AD7F0"/>
          </a:solidFill>
          <a:ln w="50800">
            <a:solidFill>
              <a:srgbClr val="D9D9D9"/>
            </a:solidFill>
          </a:ln>
        </p:spPr>
        <p:txBody>
          <a:bodyPr tIns="91439" bIns="91439" anchor="ctr"/>
          <a:lstStyle/>
          <a:p>
            <a:pPr algn="ctr">
              <a:defRPr sz="48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/>
          </a:p>
        </p:txBody>
      </p:sp>
      <p:sp>
        <p:nvSpPr>
          <p:cNvPr id="480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7016833" y="9547221"/>
            <a:ext cx="3818467" cy="13920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1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7014498" y="8928000"/>
            <a:ext cx="3820801" cy="6144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2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1595967" y="11053775"/>
            <a:ext cx="2256002" cy="9888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3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785599" y="10448977"/>
            <a:ext cx="1862401" cy="604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2052" algn="ctr" defTabSz="2208088">
              <a:lnSpc>
                <a:spcPct val="100000"/>
              </a:lnSpc>
              <a:spcBef>
                <a:spcPts val="3100"/>
              </a:spcBef>
              <a:buSzTx/>
              <a:buFontTx/>
              <a:buNone/>
              <a:defRPr sz="4074">
                <a:solidFill>
                  <a:srgbClr val="6CC2D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%</a:t>
            </a:r>
          </a:p>
        </p:txBody>
      </p:sp>
      <p:sp>
        <p:nvSpPr>
          <p:cNvPr id="484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1575017" y="7981433"/>
            <a:ext cx="2256002" cy="9888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5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764649" y="7376638"/>
            <a:ext cx="1862402" cy="604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2052" algn="ctr" defTabSz="2208088">
              <a:lnSpc>
                <a:spcPct val="100000"/>
              </a:lnSpc>
              <a:spcBef>
                <a:spcPts val="3100"/>
              </a:spcBef>
              <a:buSzTx/>
              <a:buFontTx/>
              <a:buNone/>
              <a:defRPr sz="4074">
                <a:solidFill>
                  <a:srgbClr val="F6D17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%</a:t>
            </a:r>
          </a:p>
        </p:txBody>
      </p:sp>
      <p:sp>
        <p:nvSpPr>
          <p:cNvPr id="486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1595967" y="4963197"/>
            <a:ext cx="2256002" cy="9888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algn="ctr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7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1785599" y="4358399"/>
            <a:ext cx="1862401" cy="604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2052" algn="ctr" defTabSz="2208088">
              <a:lnSpc>
                <a:spcPct val="100000"/>
              </a:lnSpc>
              <a:spcBef>
                <a:spcPts val="3100"/>
              </a:spcBef>
              <a:buSzTx/>
              <a:buFontTx/>
              <a:buNone/>
              <a:defRPr sz="4074">
                <a:solidFill>
                  <a:srgbClr val="DF687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%</a:t>
            </a:r>
          </a:p>
        </p:txBody>
      </p:sp>
      <p:sp>
        <p:nvSpPr>
          <p:cNvPr id="488" name="Text Placeholder 1"/>
          <p:cNvSpPr>
            <a:spLocks noGrp="1"/>
          </p:cNvSpPr>
          <p:nvPr>
            <p:ph type="body" sz="quarter" idx="34"/>
          </p:nvPr>
        </p:nvSpPr>
        <p:spPr>
          <a:xfrm>
            <a:off x="1151999" y="2553598"/>
            <a:ext cx="3935212" cy="847327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0" indent="2116" defTabSz="2276380">
              <a:lnSpc>
                <a:spcPct val="100000"/>
              </a:lnSpc>
              <a:spcBef>
                <a:spcPts val="3200"/>
              </a:spcBef>
              <a:buSzTx/>
              <a:buFontTx/>
              <a:buNone/>
            </a:pPr>
            <a:endParaRPr/>
          </a:p>
        </p:txBody>
      </p:sp>
      <p:sp>
        <p:nvSpPr>
          <p:cNvPr id="489" name="Titeltext"/>
          <p:cNvSpPr txBox="1">
            <a:spLocks noGrp="1"/>
          </p:cNvSpPr>
          <p:nvPr>
            <p:ph type="title"/>
          </p:nvPr>
        </p:nvSpPr>
        <p:spPr>
          <a:xfrm>
            <a:off x="1123200" y="1219200"/>
            <a:ext cx="21505863" cy="969835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100000"/>
              </a:lnSpc>
              <a:defRPr sz="4200"/>
            </a:lvl1pPr>
          </a:lstStyle>
          <a:p>
            <a:r>
              <a:t>Titeltext</a:t>
            </a:r>
          </a:p>
        </p:txBody>
      </p:sp>
      <p:sp>
        <p:nvSpPr>
          <p:cNvPr id="49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Titeltext"/>
          <p:cNvSpPr txBox="1">
            <a:spLocks noGrp="1"/>
          </p:cNvSpPr>
          <p:nvPr>
            <p:ph type="title"/>
          </p:nvPr>
        </p:nvSpPr>
        <p:spPr>
          <a:xfrm>
            <a:off x="1758999" y="1759001"/>
            <a:ext cx="19429912" cy="5099001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70000"/>
              </a:lnSpc>
              <a:defRPr sz="11200" spc="-336" baseline="20464"/>
            </a:lvl1pPr>
          </a:lstStyle>
          <a:p>
            <a:r>
              <a:t>Titeltext</a:t>
            </a:r>
          </a:p>
        </p:txBody>
      </p:sp>
      <p:sp>
        <p:nvSpPr>
          <p:cNvPr id="49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439334" y="2633529"/>
            <a:ext cx="21505334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0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704126" cy="728980"/>
          </a:xfrm>
          <a:prstGeom prst="rect">
            <a:avLst/>
          </a:prstGeom>
          <a:ln w="25400"/>
        </p:spPr>
        <p:txBody>
          <a:bodyPr lIns="91439" tIns="91439" rIns="91439" bIns="91439" anchor="t"/>
          <a:lstStyle>
            <a:lvl1pPr algn="l"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iteltext"/>
          <p:cNvSpPr txBox="1">
            <a:spLocks noGrp="1"/>
          </p:cNvSpPr>
          <p:nvPr>
            <p:ph type="title"/>
          </p:nvPr>
        </p:nvSpPr>
        <p:spPr>
          <a:xfrm>
            <a:off x="-882369" y="1758999"/>
            <a:ext cx="23500674" cy="10190711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70000"/>
              </a:lnSpc>
              <a:defRPr sz="21200" spc="-634" baseline="18357"/>
            </a:lvl1pPr>
          </a:lstStyle>
          <a:p>
            <a:r>
              <a:t>Titeltext</a:t>
            </a:r>
          </a:p>
        </p:txBody>
      </p:sp>
      <p:sp>
        <p:nvSpPr>
          <p:cNvPr id="50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05166" y="1759004"/>
            <a:ext cx="704126" cy="728981"/>
          </a:xfrm>
          <a:prstGeom prst="rect">
            <a:avLst/>
          </a:prstGeom>
          <a:ln w="25400"/>
        </p:spPr>
        <p:txBody>
          <a:bodyPr lIns="91439" tIns="91439" rIns="91439" bIns="91439" anchor="t"/>
          <a:lstStyle>
            <a:lvl1pPr algn="l"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ck Up Laptop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943"/>
          <p:cNvSpPr/>
          <p:nvPr/>
        </p:nvSpPr>
        <p:spPr>
          <a:xfrm>
            <a:off x="13568759" y="0"/>
            <a:ext cx="45212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1" y="0"/>
                </a:moveTo>
                <a:lnTo>
                  <a:pt x="21600" y="0"/>
                </a:lnTo>
                <a:lnTo>
                  <a:pt x="1079" y="21600"/>
                </a:lnTo>
                <a:lnTo>
                  <a:pt x="0" y="21600"/>
                </a:lnTo>
                <a:lnTo>
                  <a:pt x="20521" y="0"/>
                </a:lnTo>
                <a:close/>
              </a:path>
            </a:pathLst>
          </a:custGeom>
          <a:solidFill>
            <a:srgbClr val="EBEDE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 b="1"/>
            </a:pPr>
            <a:endParaRPr/>
          </a:p>
        </p:txBody>
      </p:sp>
      <p:sp>
        <p:nvSpPr>
          <p:cNvPr id="518" name="Titeltext"/>
          <p:cNvSpPr txBox="1">
            <a:spLocks noGrp="1"/>
          </p:cNvSpPr>
          <p:nvPr>
            <p:ph type="title"/>
          </p:nvPr>
        </p:nvSpPr>
        <p:spPr>
          <a:xfrm>
            <a:off x="1759004" y="1759004"/>
            <a:ext cx="7281417" cy="5714159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70000"/>
              </a:lnSpc>
              <a:defRPr sz="11200" spc="-336" baseline="20464"/>
            </a:lvl1pPr>
          </a:lstStyle>
          <a:p>
            <a:r>
              <a:t>Titeltext</a:t>
            </a:r>
          </a:p>
        </p:txBody>
      </p:sp>
      <p:sp>
        <p:nvSpPr>
          <p:cNvPr id="519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759004" y="8089897"/>
            <a:ext cx="6351240" cy="385981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520" name="Laptop.pdf" descr="Lapto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415" y="4137397"/>
            <a:ext cx="13577889" cy="7812143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948"/>
          <p:cNvSpPr>
            <a:spLocks noGrp="1"/>
          </p:cNvSpPr>
          <p:nvPr>
            <p:ph type="body" sz="half" idx="21"/>
          </p:nvPr>
        </p:nvSpPr>
        <p:spPr>
          <a:xfrm>
            <a:off x="10629906" y="4531545"/>
            <a:ext cx="10373519" cy="6506569"/>
          </a:xfrm>
          <a:prstGeom prst="rect">
            <a:avLst/>
          </a:prstGeom>
          <a:solidFill>
            <a:srgbClr val="DCDEE0"/>
          </a:solidFill>
        </p:spPr>
        <p:txBody>
          <a:bodyPr lIns="91439" tIns="91439" rIns="91439" bIns="91439" anchor="ctr">
            <a:normAutofit/>
          </a:bodyPr>
          <a:lstStyle/>
          <a:p>
            <a: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2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1885270" y="1759004"/>
            <a:ext cx="704127" cy="728981"/>
          </a:xfrm>
          <a:prstGeom prst="rect">
            <a:avLst/>
          </a:prstGeom>
          <a:ln w="25400"/>
        </p:spPr>
        <p:txBody>
          <a:bodyPr lIns="91439" tIns="91439" rIns="91439" bIns="91439" anchor="t"/>
          <a:lstStyle>
            <a:lvl1pPr algn="l"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Logga" descr="Logg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1" y="12810662"/>
            <a:ext cx="2112235" cy="238747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3588209" y="0"/>
            <a:ext cx="10795795" cy="13716000"/>
          </a:xfrm>
          <a:prstGeom prst="rect">
            <a:avLst/>
          </a:prstGeom>
          <a:solidFill>
            <a:srgbClr val="DCDEE0"/>
          </a:solidFill>
          <a:ln w="25400"/>
        </p:spPr>
        <p:txBody>
          <a:bodyPr lIns="91439" tIns="91439" rIns="91439" bIns="91439" anchor="ctr">
            <a:normAutofit/>
          </a:bodyPr>
          <a:lstStyle>
            <a:lvl1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lvl1pPr>
            <a:lvl2pPr marL="825480" indent="-465656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2pPr>
            <a:lvl3pPr marL="107947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3pPr>
            <a:lvl4pPr marL="1320768" indent="-486822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4pPr>
            <a:lvl5pPr marL="1555712" indent="-482587" defTabSz="2276380">
              <a:lnSpc>
                <a:spcPct val="100000"/>
              </a:lnSpc>
              <a:spcBef>
                <a:spcPts val="3200"/>
              </a:spcBef>
              <a:buChar char="–"/>
              <a:defRPr sz="4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31" name="Titeltext"/>
          <p:cNvSpPr txBox="1">
            <a:spLocks noGrp="1"/>
          </p:cNvSpPr>
          <p:nvPr>
            <p:ph type="title"/>
          </p:nvPr>
        </p:nvSpPr>
        <p:spPr>
          <a:xfrm>
            <a:off x="1759001" y="1759001"/>
            <a:ext cx="8896287" cy="5099001"/>
          </a:xfrm>
          <a:prstGeom prst="rect">
            <a:avLst/>
          </a:prstGeom>
          <a:ln w="25400"/>
        </p:spPr>
        <p:txBody>
          <a:bodyPr lIns="85365" tIns="85365" rIns="85365" bIns="85365" anchor="ctr">
            <a:normAutofit/>
          </a:bodyPr>
          <a:lstStyle>
            <a:lvl1pPr defTabSz="2276380">
              <a:lnSpc>
                <a:spcPct val="70000"/>
              </a:lnSpc>
              <a:defRPr sz="11200" spc="-336" baseline="20464"/>
            </a:lvl1pPr>
          </a:lstStyle>
          <a:p>
            <a:r>
              <a:t>Titeltext</a:t>
            </a:r>
          </a:p>
        </p:txBody>
      </p:sp>
      <p:sp>
        <p:nvSpPr>
          <p:cNvPr id="532" name="Shape 191"/>
          <p:cNvSpPr>
            <a:spLocks noGrp="1"/>
          </p:cNvSpPr>
          <p:nvPr>
            <p:ph type="body" sz="quarter" idx="21"/>
          </p:nvPr>
        </p:nvSpPr>
        <p:spPr>
          <a:xfrm>
            <a:off x="1758999" y="6858002"/>
            <a:ext cx="10431762" cy="50990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/>
          <a:p>
            <a:pPr marL="480471" indent="-478355" defTabSz="2276380">
              <a:lnSpc>
                <a:spcPct val="100000"/>
              </a:lnSpc>
              <a:spcBef>
                <a:spcPts val="3200"/>
              </a:spcBef>
              <a:defRPr sz="4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3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457726" y="1759004"/>
            <a:ext cx="704126" cy="728981"/>
          </a:xfrm>
          <a:prstGeom prst="rect">
            <a:avLst/>
          </a:prstGeom>
          <a:ln w="25400"/>
        </p:spPr>
        <p:txBody>
          <a:bodyPr lIns="91439" tIns="91439" rIns="91439" bIns="91439" anchor="t"/>
          <a:lstStyle>
            <a:lvl1pPr algn="l"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ffer Title White ">
    <p:bg>
      <p:bgPr>
        <a:solidFill>
          <a:srgbClr val="ACA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445" y="12924134"/>
            <a:ext cx="1782187" cy="4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368" y="6440606"/>
            <a:ext cx="13826637" cy="7063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72419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562756" defTabSz="172419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07428" indent="-548640" defTabSz="1724192">
              <a:lnSpc>
                <a:spcPct val="100000"/>
              </a:lnSpc>
              <a:spcBef>
                <a:spcPts val="0"/>
              </a:spcBef>
              <a:buFontTx/>
              <a:defRPr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215389" indent="-599439" defTabSz="1724192">
              <a:lnSpc>
                <a:spcPct val="100000"/>
              </a:lnSpc>
              <a:spcBef>
                <a:spcPts val="0"/>
              </a:spcBef>
              <a:buFontTx/>
              <a:buChar char="−"/>
              <a:defRPr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96364" indent="-599439" defTabSz="1724192">
              <a:lnSpc>
                <a:spcPct val="100000"/>
              </a:lnSpc>
              <a:spcBef>
                <a:spcPts val="0"/>
              </a:spcBef>
              <a:buFontTx/>
              <a:defRPr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Subtitle – Century G.16pt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2" name="Straight Arrow Connector 31"/>
          <p:cNvSpPr/>
          <p:nvPr/>
        </p:nvSpPr>
        <p:spPr>
          <a:xfrm flipV="1">
            <a:off x="28680748" y="2586642"/>
            <a:ext cx="1" cy="203910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43" name="TextBox 32"/>
          <p:cNvSpPr txBox="1"/>
          <p:nvPr/>
        </p:nvSpPr>
        <p:spPr>
          <a:xfrm>
            <a:off x="27088309" y="4678449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6,00</a:t>
            </a:r>
          </a:p>
        </p:txBody>
      </p:sp>
      <p:sp>
        <p:nvSpPr>
          <p:cNvPr id="544" name="Straight Arrow Connector 33"/>
          <p:cNvSpPr/>
          <p:nvPr/>
        </p:nvSpPr>
        <p:spPr>
          <a:xfrm flipH="1" flipV="1">
            <a:off x="26949182" y="2849639"/>
            <a:ext cx="43231" cy="177611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45" name="TextBox 34"/>
          <p:cNvSpPr txBox="1"/>
          <p:nvPr/>
        </p:nvSpPr>
        <p:spPr>
          <a:xfrm>
            <a:off x="25399974" y="4678449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5,60</a:t>
            </a:r>
          </a:p>
        </p:txBody>
      </p:sp>
      <p:sp>
        <p:nvSpPr>
          <p:cNvPr id="546" name="Straight Arrow Connector 35"/>
          <p:cNvSpPr/>
          <p:nvPr/>
        </p:nvSpPr>
        <p:spPr>
          <a:xfrm flipH="1" flipV="1">
            <a:off x="529864" y="-717783"/>
            <a:ext cx="2748480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47" name="TextBox 36"/>
          <p:cNvSpPr txBox="1"/>
          <p:nvPr/>
        </p:nvSpPr>
        <p:spPr>
          <a:xfrm>
            <a:off x="1685904" y="-1442229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13,20</a:t>
            </a:r>
          </a:p>
        </p:txBody>
      </p:sp>
      <p:sp>
        <p:nvSpPr>
          <p:cNvPr id="548" name="Straight Arrow Connector 37"/>
          <p:cNvSpPr/>
          <p:nvPr/>
        </p:nvSpPr>
        <p:spPr>
          <a:xfrm>
            <a:off x="8321912" y="-718224"/>
            <a:ext cx="3593775" cy="44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49" name="TextBox 38"/>
          <p:cNvSpPr txBox="1"/>
          <p:nvPr/>
        </p:nvSpPr>
        <p:spPr>
          <a:xfrm>
            <a:off x="6650187" y="-1385604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0,30</a:t>
            </a:r>
          </a:p>
        </p:txBody>
      </p:sp>
      <p:sp>
        <p:nvSpPr>
          <p:cNvPr id="550" name="Straight Arrow Connector 39"/>
          <p:cNvSpPr/>
          <p:nvPr/>
        </p:nvSpPr>
        <p:spPr>
          <a:xfrm flipH="1" flipV="1">
            <a:off x="12453818" y="-1926976"/>
            <a:ext cx="327803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51" name="TextBox 40"/>
          <p:cNvSpPr txBox="1"/>
          <p:nvPr/>
        </p:nvSpPr>
        <p:spPr>
          <a:xfrm>
            <a:off x="14233195" y="-2594357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0,30</a:t>
            </a:r>
          </a:p>
        </p:txBody>
      </p:sp>
      <p:sp>
        <p:nvSpPr>
          <p:cNvPr id="552" name="Straight Arrow Connector 41"/>
          <p:cNvSpPr/>
          <p:nvPr/>
        </p:nvSpPr>
        <p:spPr>
          <a:xfrm>
            <a:off x="20788647" y="-718224"/>
            <a:ext cx="310298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53" name="TextBox 42"/>
          <p:cNvSpPr txBox="1"/>
          <p:nvPr/>
        </p:nvSpPr>
        <p:spPr>
          <a:xfrm>
            <a:off x="19196208" y="-1385604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13,20</a:t>
            </a:r>
          </a:p>
        </p:txBody>
      </p:sp>
      <p:sp>
        <p:nvSpPr>
          <p:cNvPr id="554" name="TextBox 44"/>
          <p:cNvSpPr txBox="1"/>
          <p:nvPr/>
        </p:nvSpPr>
        <p:spPr>
          <a:xfrm>
            <a:off x="29478960" y="4678449"/>
            <a:ext cx="1771331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8,80</a:t>
            </a:r>
          </a:p>
        </p:txBody>
      </p:sp>
      <p:sp>
        <p:nvSpPr>
          <p:cNvPr id="555" name="Straight Arrow Connector 45"/>
          <p:cNvSpPr/>
          <p:nvPr/>
        </p:nvSpPr>
        <p:spPr>
          <a:xfrm>
            <a:off x="26992414" y="10746431"/>
            <a:ext cx="1" cy="201706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56" name="TextBox 46"/>
          <p:cNvSpPr txBox="1"/>
          <p:nvPr/>
        </p:nvSpPr>
        <p:spPr>
          <a:xfrm>
            <a:off x="25399974" y="10079052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8,20</a:t>
            </a:r>
          </a:p>
        </p:txBody>
      </p:sp>
      <p:sp>
        <p:nvSpPr>
          <p:cNvPr id="557" name="Straight Arrow Connector 47"/>
          <p:cNvSpPr/>
          <p:nvPr/>
        </p:nvSpPr>
        <p:spPr>
          <a:xfrm flipH="1" flipV="1">
            <a:off x="12191999" y="-774917"/>
            <a:ext cx="3633636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58" name="TextBox 48"/>
          <p:cNvSpPr txBox="1"/>
          <p:nvPr/>
        </p:nvSpPr>
        <p:spPr>
          <a:xfrm>
            <a:off x="14233195" y="-1442296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0,00</a:t>
            </a:r>
          </a:p>
        </p:txBody>
      </p:sp>
      <p:sp>
        <p:nvSpPr>
          <p:cNvPr id="559" name="Straight Arrow Connector 49"/>
          <p:cNvSpPr/>
          <p:nvPr/>
        </p:nvSpPr>
        <p:spPr>
          <a:xfrm flipV="1">
            <a:off x="26949182" y="7650088"/>
            <a:ext cx="1" cy="121469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60" name="TextBox 50"/>
          <p:cNvSpPr txBox="1"/>
          <p:nvPr/>
        </p:nvSpPr>
        <p:spPr>
          <a:xfrm>
            <a:off x="25356745" y="8988991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1,10</a:t>
            </a:r>
          </a:p>
        </p:txBody>
      </p:sp>
      <p:sp>
        <p:nvSpPr>
          <p:cNvPr id="561" name="Straight Arrow Connector 51"/>
          <p:cNvSpPr/>
          <p:nvPr/>
        </p:nvSpPr>
        <p:spPr>
          <a:xfrm flipV="1">
            <a:off x="28752610" y="7414163"/>
            <a:ext cx="1" cy="164649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62" name="TextBox 52"/>
          <p:cNvSpPr txBox="1"/>
          <p:nvPr/>
        </p:nvSpPr>
        <p:spPr>
          <a:xfrm>
            <a:off x="27160172" y="9070940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0,80</a:t>
            </a:r>
          </a:p>
        </p:txBody>
      </p:sp>
      <p:sp>
        <p:nvSpPr>
          <p:cNvPr id="563" name="Straight Arrow Connector 53"/>
          <p:cNvSpPr/>
          <p:nvPr/>
        </p:nvSpPr>
        <p:spPr>
          <a:xfrm flipV="1">
            <a:off x="30469489" y="7228875"/>
            <a:ext cx="1" cy="178936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64" name="TextBox 54"/>
          <p:cNvSpPr txBox="1"/>
          <p:nvPr/>
        </p:nvSpPr>
        <p:spPr>
          <a:xfrm>
            <a:off x="28877050" y="9070940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0,50</a:t>
            </a:r>
          </a:p>
        </p:txBody>
      </p:sp>
      <p:sp>
        <p:nvSpPr>
          <p:cNvPr id="565" name="Straight Arrow Connector 55"/>
          <p:cNvSpPr/>
          <p:nvPr/>
        </p:nvSpPr>
        <p:spPr>
          <a:xfrm flipV="1">
            <a:off x="30364627" y="520703"/>
            <a:ext cx="1" cy="410504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66" name="Title – Century G. 40pt"/>
          <p:cNvSpPr txBox="1">
            <a:spLocks noGrp="1"/>
          </p:cNvSpPr>
          <p:nvPr>
            <p:ph type="title" hasCustomPrompt="1"/>
          </p:nvPr>
        </p:nvSpPr>
        <p:spPr>
          <a:xfrm>
            <a:off x="492368" y="4858703"/>
            <a:ext cx="13826639" cy="158762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9000"/>
              </a:lnSpc>
              <a:defRPr sz="8000" spc="-3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– Century G. 40pt</a:t>
            </a:r>
          </a:p>
        </p:txBody>
      </p:sp>
      <p:sp>
        <p:nvSpPr>
          <p:cNvPr id="567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492370" y="201731"/>
            <a:ext cx="7449826" cy="6379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Client name – Century G. 12pt</a:t>
            </a:r>
          </a:p>
        </p:txBody>
      </p:sp>
      <p:sp>
        <p:nvSpPr>
          <p:cNvPr id="568" name="Rectangle 23"/>
          <p:cNvSpPr txBox="1"/>
          <p:nvPr/>
        </p:nvSpPr>
        <p:spPr>
          <a:xfrm>
            <a:off x="492367" y="13010553"/>
            <a:ext cx="726695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Confidential </a:t>
            </a:r>
          </a:p>
        </p:txBody>
      </p:sp>
      <p:sp>
        <p:nvSpPr>
          <p:cNvPr id="56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492365" y="11322498"/>
            <a:ext cx="7053386" cy="158417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3938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Location, YYYY-MM-DD
Name 1
Name 2</a:t>
            </a:r>
          </a:p>
        </p:txBody>
      </p:sp>
      <p:grpSp>
        <p:nvGrpSpPr>
          <p:cNvPr id="572" name="Bildobjekt 6"/>
          <p:cNvGrpSpPr/>
          <p:nvPr/>
        </p:nvGrpSpPr>
        <p:grpSpPr>
          <a:xfrm>
            <a:off x="21348534" y="12763500"/>
            <a:ext cx="2557719" cy="678041"/>
            <a:chOff x="0" y="0"/>
            <a:chExt cx="2557717" cy="678040"/>
          </a:xfrm>
        </p:grpSpPr>
        <p:sp>
          <p:nvSpPr>
            <p:cNvPr id="570" name="Rektangel"/>
            <p:cNvSpPr/>
            <p:nvPr/>
          </p:nvSpPr>
          <p:spPr>
            <a:xfrm>
              <a:off x="0" y="0"/>
              <a:ext cx="2557718" cy="678041"/>
            </a:xfrm>
            <a:prstGeom prst="rect">
              <a:avLst/>
            </a:prstGeom>
            <a:solidFill>
              <a:srgbClr val="ACAAA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pic>
          <p:nvPicPr>
            <p:cNvPr id="571" name="image20.pdf" descr="image20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57718" cy="678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3" name="Rectangle 27"/>
          <p:cNvSpPr/>
          <p:nvPr/>
        </p:nvSpPr>
        <p:spPr>
          <a:xfrm>
            <a:off x="-2777489" y="201731"/>
            <a:ext cx="2293622" cy="83844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>
              <a:defRPr sz="2000">
                <a:solidFill>
                  <a:srgbClr val="262626"/>
                </a:solidFill>
              </a:defRPr>
            </a:pPr>
            <a:endParaRPr/>
          </a:p>
        </p:txBody>
      </p:sp>
      <p:grpSp>
        <p:nvGrpSpPr>
          <p:cNvPr id="576" name="Group 60"/>
          <p:cNvGrpSpPr/>
          <p:nvPr/>
        </p:nvGrpSpPr>
        <p:grpSpPr>
          <a:xfrm>
            <a:off x="-2145028" y="504494"/>
            <a:ext cx="1028701" cy="1054419"/>
            <a:chOff x="0" y="0"/>
            <a:chExt cx="1028700" cy="1054418"/>
          </a:xfrm>
        </p:grpSpPr>
        <p:sp>
          <p:nvSpPr>
            <p:cNvPr id="574" name="Rectangle 25"/>
            <p:cNvSpPr/>
            <p:nvPr/>
          </p:nvSpPr>
          <p:spPr>
            <a:xfrm>
              <a:off x="0" y="-1"/>
              <a:ext cx="1028700" cy="1054420"/>
            </a:xfrm>
            <a:prstGeom prst="rect">
              <a:avLst/>
            </a:prstGeom>
            <a:solidFill>
              <a:srgbClr val="FFB9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575" name="Rectangle 63"/>
            <p:cNvSpPr txBox="1"/>
            <p:nvPr/>
          </p:nvSpPr>
          <p:spPr>
            <a:xfrm>
              <a:off x="129538" y="131444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255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185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    0</a:t>
              </a:r>
            </a:p>
          </p:txBody>
        </p:sp>
      </p:grpSp>
      <p:grpSp>
        <p:nvGrpSpPr>
          <p:cNvPr id="579" name="Group 64"/>
          <p:cNvGrpSpPr/>
          <p:nvPr/>
        </p:nvGrpSpPr>
        <p:grpSpPr>
          <a:xfrm>
            <a:off x="-2145028" y="3964425"/>
            <a:ext cx="1028701" cy="1051561"/>
            <a:chOff x="0" y="0"/>
            <a:chExt cx="1028700" cy="1051560"/>
          </a:xfrm>
        </p:grpSpPr>
        <p:sp>
          <p:nvSpPr>
            <p:cNvPr id="577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9BD5E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578" name="Rectangle 11"/>
            <p:cNvSpPr txBox="1"/>
            <p:nvPr/>
          </p:nvSpPr>
          <p:spPr>
            <a:xfrm>
              <a:off x="129538" y="105726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155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213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228</a:t>
              </a:r>
            </a:p>
          </p:txBody>
        </p:sp>
      </p:grpSp>
      <p:grpSp>
        <p:nvGrpSpPr>
          <p:cNvPr id="582" name="Group 68"/>
          <p:cNvGrpSpPr/>
          <p:nvPr/>
        </p:nvGrpSpPr>
        <p:grpSpPr>
          <a:xfrm>
            <a:off x="-2145028" y="5081277"/>
            <a:ext cx="1028701" cy="1051561"/>
            <a:chOff x="0" y="0"/>
            <a:chExt cx="1028700" cy="1051560"/>
          </a:xfrm>
        </p:grpSpPr>
        <p:sp>
          <p:nvSpPr>
            <p:cNvPr id="580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F55A2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581" name="Rectangle 15"/>
            <p:cNvSpPr txBox="1"/>
            <p:nvPr/>
          </p:nvSpPr>
          <p:spPr>
            <a:xfrm>
              <a:off x="129538" y="120052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255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170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25</a:t>
              </a:r>
            </a:p>
          </p:txBody>
        </p:sp>
      </p:grpSp>
      <p:grpSp>
        <p:nvGrpSpPr>
          <p:cNvPr id="585" name="Group 71"/>
          <p:cNvGrpSpPr/>
          <p:nvPr/>
        </p:nvGrpSpPr>
        <p:grpSpPr>
          <a:xfrm>
            <a:off x="-2145028" y="6198129"/>
            <a:ext cx="1028701" cy="1051561"/>
            <a:chOff x="0" y="0"/>
            <a:chExt cx="1028700" cy="1051560"/>
          </a:xfrm>
        </p:grpSpPr>
        <p:sp>
          <p:nvSpPr>
            <p:cNvPr id="583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584" name="Rectangle 15"/>
            <p:cNvSpPr txBox="1"/>
            <p:nvPr/>
          </p:nvSpPr>
          <p:spPr>
            <a:xfrm>
              <a:off x="129538" y="91440"/>
              <a:ext cx="44467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 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 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 0</a:t>
              </a:r>
            </a:p>
          </p:txBody>
        </p:sp>
      </p:grpSp>
      <p:grpSp>
        <p:nvGrpSpPr>
          <p:cNvPr id="588" name="Group 74"/>
          <p:cNvGrpSpPr/>
          <p:nvPr/>
        </p:nvGrpSpPr>
        <p:grpSpPr>
          <a:xfrm>
            <a:off x="-2145028" y="7314986"/>
            <a:ext cx="1028701" cy="1051561"/>
            <a:chOff x="0" y="0"/>
            <a:chExt cx="1028700" cy="1051560"/>
          </a:xfrm>
        </p:grpSpPr>
        <p:sp>
          <p:nvSpPr>
            <p:cNvPr id="586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71706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587" name="Rectangle 15"/>
            <p:cNvSpPr txBox="1"/>
            <p:nvPr/>
          </p:nvSpPr>
          <p:spPr>
            <a:xfrm>
              <a:off x="129538" y="91440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>
                  <a:solidFill>
                    <a:srgbClr val="262626"/>
                  </a:solidFill>
                </a:defRPr>
              </a:pPr>
              <a:r>
                <a:t>R 255</a:t>
              </a:r>
            </a:p>
            <a:p>
              <a:pPr>
                <a:defRPr sz="1800">
                  <a:solidFill>
                    <a:srgbClr val="262626"/>
                  </a:solidFill>
                </a:defRPr>
              </a:pPr>
              <a:r>
                <a:t>G 255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>
                  <a:solidFill>
                    <a:srgbClr val="262626"/>
                  </a:solidFill>
                </a:defRPr>
              </a:pPr>
              <a:r>
                <a:t>B 255</a:t>
              </a:r>
            </a:p>
          </p:txBody>
        </p:sp>
      </p:grpSp>
      <p:grpSp>
        <p:nvGrpSpPr>
          <p:cNvPr id="591" name="Group 77"/>
          <p:cNvGrpSpPr/>
          <p:nvPr/>
        </p:nvGrpSpPr>
        <p:grpSpPr>
          <a:xfrm>
            <a:off x="-2145028" y="1624203"/>
            <a:ext cx="1028701" cy="1054419"/>
            <a:chOff x="0" y="0"/>
            <a:chExt cx="1028700" cy="1054418"/>
          </a:xfrm>
        </p:grpSpPr>
        <p:sp>
          <p:nvSpPr>
            <p:cNvPr id="589" name="Rectangle 25"/>
            <p:cNvSpPr/>
            <p:nvPr/>
          </p:nvSpPr>
          <p:spPr>
            <a:xfrm>
              <a:off x="0" y="-1"/>
              <a:ext cx="1028700" cy="1054420"/>
            </a:xfrm>
            <a:prstGeom prst="rect">
              <a:avLst/>
            </a:prstGeom>
            <a:solidFill>
              <a:srgbClr val="ACAAA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590" name="Rectangle 79"/>
            <p:cNvSpPr txBox="1"/>
            <p:nvPr/>
          </p:nvSpPr>
          <p:spPr>
            <a:xfrm>
              <a:off x="129538" y="131444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172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170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160</a:t>
              </a:r>
            </a:p>
          </p:txBody>
        </p:sp>
      </p:grpSp>
      <p:grpSp>
        <p:nvGrpSpPr>
          <p:cNvPr id="594" name="Group 80"/>
          <p:cNvGrpSpPr/>
          <p:nvPr/>
        </p:nvGrpSpPr>
        <p:grpSpPr>
          <a:xfrm>
            <a:off x="-2145028" y="2778566"/>
            <a:ext cx="1028701" cy="1054419"/>
            <a:chOff x="0" y="0"/>
            <a:chExt cx="1028700" cy="1054418"/>
          </a:xfrm>
        </p:grpSpPr>
        <p:sp>
          <p:nvSpPr>
            <p:cNvPr id="592" name="Rectangle 25"/>
            <p:cNvSpPr/>
            <p:nvPr/>
          </p:nvSpPr>
          <p:spPr>
            <a:xfrm>
              <a:off x="0" y="-1"/>
              <a:ext cx="1028700" cy="1054420"/>
            </a:xfrm>
            <a:prstGeom prst="rect">
              <a:avLst/>
            </a:prstGeom>
            <a:solidFill>
              <a:srgbClr val="DEDD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593" name="Rectangle 82"/>
            <p:cNvSpPr txBox="1"/>
            <p:nvPr/>
          </p:nvSpPr>
          <p:spPr>
            <a:xfrm>
              <a:off x="129538" y="131444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222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221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213</a:t>
              </a:r>
            </a:p>
          </p:txBody>
        </p:sp>
      </p:grpSp>
      <p:sp>
        <p:nvSpPr>
          <p:cNvPr id="59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3 Empty w/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ffer Title Gray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445" y="12924134"/>
            <a:ext cx="1782187" cy="4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Rectangle 27"/>
          <p:cNvSpPr/>
          <p:nvPr/>
        </p:nvSpPr>
        <p:spPr>
          <a:xfrm>
            <a:off x="-2777489" y="201731"/>
            <a:ext cx="2293622" cy="83844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>
              <a:defRPr sz="2000">
                <a:solidFill>
                  <a:srgbClr val="262626"/>
                </a:solidFill>
              </a:defRPr>
            </a:pPr>
            <a:endParaRPr/>
          </a:p>
        </p:txBody>
      </p:sp>
      <p:grpSp>
        <p:nvGrpSpPr>
          <p:cNvPr id="606" name="Group 1"/>
          <p:cNvGrpSpPr/>
          <p:nvPr/>
        </p:nvGrpSpPr>
        <p:grpSpPr>
          <a:xfrm>
            <a:off x="-2145028" y="504494"/>
            <a:ext cx="1028701" cy="1054419"/>
            <a:chOff x="0" y="0"/>
            <a:chExt cx="1028700" cy="1054418"/>
          </a:xfrm>
        </p:grpSpPr>
        <p:sp>
          <p:nvSpPr>
            <p:cNvPr id="604" name="Rectangle 25"/>
            <p:cNvSpPr/>
            <p:nvPr/>
          </p:nvSpPr>
          <p:spPr>
            <a:xfrm>
              <a:off x="0" y="-1"/>
              <a:ext cx="1028700" cy="1054420"/>
            </a:xfrm>
            <a:prstGeom prst="rect">
              <a:avLst/>
            </a:prstGeom>
            <a:solidFill>
              <a:srgbClr val="FFB9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605" name="Rectangle 14"/>
            <p:cNvSpPr txBox="1"/>
            <p:nvPr/>
          </p:nvSpPr>
          <p:spPr>
            <a:xfrm>
              <a:off x="129538" y="131444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255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185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    0</a:t>
              </a:r>
            </a:p>
          </p:txBody>
        </p:sp>
      </p:grpSp>
      <p:grpSp>
        <p:nvGrpSpPr>
          <p:cNvPr id="609" name="Group 5"/>
          <p:cNvGrpSpPr/>
          <p:nvPr/>
        </p:nvGrpSpPr>
        <p:grpSpPr>
          <a:xfrm>
            <a:off x="-2145028" y="3964425"/>
            <a:ext cx="1028701" cy="1051561"/>
            <a:chOff x="0" y="0"/>
            <a:chExt cx="1028700" cy="1051560"/>
          </a:xfrm>
        </p:grpSpPr>
        <p:sp>
          <p:nvSpPr>
            <p:cNvPr id="607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9BD5E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608" name="Rectangle 11"/>
            <p:cNvSpPr txBox="1"/>
            <p:nvPr/>
          </p:nvSpPr>
          <p:spPr>
            <a:xfrm>
              <a:off x="129538" y="105726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155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213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228</a:t>
              </a:r>
            </a:p>
          </p:txBody>
        </p:sp>
      </p:grpSp>
      <p:grpSp>
        <p:nvGrpSpPr>
          <p:cNvPr id="612" name="Group 6"/>
          <p:cNvGrpSpPr/>
          <p:nvPr/>
        </p:nvGrpSpPr>
        <p:grpSpPr>
          <a:xfrm>
            <a:off x="-2145028" y="5081277"/>
            <a:ext cx="1028701" cy="1051561"/>
            <a:chOff x="0" y="0"/>
            <a:chExt cx="1028700" cy="1051560"/>
          </a:xfrm>
        </p:grpSpPr>
        <p:sp>
          <p:nvSpPr>
            <p:cNvPr id="610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F55A2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611" name="Rectangle 15"/>
            <p:cNvSpPr txBox="1"/>
            <p:nvPr/>
          </p:nvSpPr>
          <p:spPr>
            <a:xfrm>
              <a:off x="129538" y="120052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255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170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25</a:t>
              </a:r>
            </a:p>
          </p:txBody>
        </p:sp>
      </p:grpSp>
      <p:grpSp>
        <p:nvGrpSpPr>
          <p:cNvPr id="615" name="Group 20"/>
          <p:cNvGrpSpPr/>
          <p:nvPr/>
        </p:nvGrpSpPr>
        <p:grpSpPr>
          <a:xfrm>
            <a:off x="-2145028" y="6198129"/>
            <a:ext cx="1028701" cy="1051561"/>
            <a:chOff x="0" y="0"/>
            <a:chExt cx="1028700" cy="1051560"/>
          </a:xfrm>
        </p:grpSpPr>
        <p:sp>
          <p:nvSpPr>
            <p:cNvPr id="613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614" name="Rectangle 15"/>
            <p:cNvSpPr txBox="1"/>
            <p:nvPr/>
          </p:nvSpPr>
          <p:spPr>
            <a:xfrm>
              <a:off x="129538" y="91440"/>
              <a:ext cx="44467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 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 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 0</a:t>
              </a:r>
            </a:p>
          </p:txBody>
        </p:sp>
      </p:grpSp>
      <p:grpSp>
        <p:nvGrpSpPr>
          <p:cNvPr id="618" name="Group 21"/>
          <p:cNvGrpSpPr/>
          <p:nvPr/>
        </p:nvGrpSpPr>
        <p:grpSpPr>
          <a:xfrm>
            <a:off x="-2145028" y="7314986"/>
            <a:ext cx="1028701" cy="1051561"/>
            <a:chOff x="0" y="0"/>
            <a:chExt cx="1028700" cy="1051560"/>
          </a:xfrm>
        </p:grpSpPr>
        <p:sp>
          <p:nvSpPr>
            <p:cNvPr id="616" name="Rectangle 25"/>
            <p:cNvSpPr/>
            <p:nvPr/>
          </p:nvSpPr>
          <p:spPr>
            <a:xfrm>
              <a:off x="0" y="-1"/>
              <a:ext cx="1028700" cy="1051562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71706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617" name="Rectangle 15"/>
            <p:cNvSpPr txBox="1"/>
            <p:nvPr/>
          </p:nvSpPr>
          <p:spPr>
            <a:xfrm>
              <a:off x="129538" y="91440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>
                  <a:solidFill>
                    <a:srgbClr val="262626"/>
                  </a:solidFill>
                </a:defRPr>
              </a:pPr>
              <a:r>
                <a:t>R 255</a:t>
              </a:r>
            </a:p>
            <a:p>
              <a:pPr>
                <a:defRPr sz="1800">
                  <a:solidFill>
                    <a:srgbClr val="262626"/>
                  </a:solidFill>
                </a:defRPr>
              </a:pPr>
              <a:r>
                <a:t>G 255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>
                  <a:solidFill>
                    <a:srgbClr val="262626"/>
                  </a:solidFill>
                </a:defRPr>
              </a:pPr>
              <a:r>
                <a:t>B 255</a:t>
              </a:r>
            </a:p>
          </p:txBody>
        </p:sp>
      </p:grpSp>
      <p:sp>
        <p:nvSpPr>
          <p:cNvPr id="619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368" y="6440606"/>
            <a:ext cx="13826637" cy="7063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72419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ACAAA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562756" defTabSz="172419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solidFill>
                  <a:srgbClr val="ACAAA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07428" indent="-548640" defTabSz="1724192">
              <a:lnSpc>
                <a:spcPct val="100000"/>
              </a:lnSpc>
              <a:spcBef>
                <a:spcPts val="0"/>
              </a:spcBef>
              <a:buFontTx/>
              <a:defRPr>
                <a:solidFill>
                  <a:srgbClr val="ACAAA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215389" indent="-599439" defTabSz="1724192">
              <a:lnSpc>
                <a:spcPct val="100000"/>
              </a:lnSpc>
              <a:spcBef>
                <a:spcPts val="0"/>
              </a:spcBef>
              <a:buFontTx/>
              <a:buChar char="−"/>
              <a:defRPr>
                <a:solidFill>
                  <a:srgbClr val="ACAAA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96364" indent="-599439" defTabSz="1724192">
              <a:lnSpc>
                <a:spcPct val="100000"/>
              </a:lnSpc>
              <a:spcBef>
                <a:spcPts val="0"/>
              </a:spcBef>
              <a:buFontTx/>
              <a:defRPr>
                <a:solidFill>
                  <a:srgbClr val="ACAAA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Subtitle – Century G.16pt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0" name="TextBox 32"/>
          <p:cNvSpPr txBox="1"/>
          <p:nvPr/>
        </p:nvSpPr>
        <p:spPr>
          <a:xfrm>
            <a:off x="27088309" y="4678449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6,00</a:t>
            </a:r>
          </a:p>
        </p:txBody>
      </p:sp>
      <p:sp>
        <p:nvSpPr>
          <p:cNvPr id="621" name="TextBox 34"/>
          <p:cNvSpPr txBox="1"/>
          <p:nvPr/>
        </p:nvSpPr>
        <p:spPr>
          <a:xfrm>
            <a:off x="25399974" y="4678449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5,60</a:t>
            </a:r>
          </a:p>
        </p:txBody>
      </p:sp>
      <p:sp>
        <p:nvSpPr>
          <p:cNvPr id="622" name="Straight Arrow Connector 35"/>
          <p:cNvSpPr/>
          <p:nvPr/>
        </p:nvSpPr>
        <p:spPr>
          <a:xfrm flipH="1" flipV="1">
            <a:off x="529864" y="-717783"/>
            <a:ext cx="2748480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23" name="TextBox 36"/>
          <p:cNvSpPr txBox="1"/>
          <p:nvPr/>
        </p:nvSpPr>
        <p:spPr>
          <a:xfrm>
            <a:off x="1685904" y="-1442229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13,20</a:t>
            </a:r>
          </a:p>
        </p:txBody>
      </p:sp>
      <p:sp>
        <p:nvSpPr>
          <p:cNvPr id="624" name="Straight Arrow Connector 37"/>
          <p:cNvSpPr/>
          <p:nvPr/>
        </p:nvSpPr>
        <p:spPr>
          <a:xfrm>
            <a:off x="8321912" y="-718224"/>
            <a:ext cx="3593775" cy="44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25" name="TextBox 38"/>
          <p:cNvSpPr txBox="1"/>
          <p:nvPr/>
        </p:nvSpPr>
        <p:spPr>
          <a:xfrm>
            <a:off x="6650187" y="-1385604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0,30</a:t>
            </a:r>
          </a:p>
        </p:txBody>
      </p:sp>
      <p:sp>
        <p:nvSpPr>
          <p:cNvPr id="626" name="Straight Arrow Connector 39"/>
          <p:cNvSpPr/>
          <p:nvPr/>
        </p:nvSpPr>
        <p:spPr>
          <a:xfrm flipH="1" flipV="1">
            <a:off x="12453818" y="-1926976"/>
            <a:ext cx="327803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27" name="TextBox 40"/>
          <p:cNvSpPr txBox="1"/>
          <p:nvPr/>
        </p:nvSpPr>
        <p:spPr>
          <a:xfrm>
            <a:off x="14233195" y="-2594357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0,30</a:t>
            </a:r>
          </a:p>
        </p:txBody>
      </p:sp>
      <p:sp>
        <p:nvSpPr>
          <p:cNvPr id="628" name="Straight Arrow Connector 41"/>
          <p:cNvSpPr/>
          <p:nvPr/>
        </p:nvSpPr>
        <p:spPr>
          <a:xfrm>
            <a:off x="20788647" y="-718224"/>
            <a:ext cx="310298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29" name="TextBox 42"/>
          <p:cNvSpPr txBox="1"/>
          <p:nvPr/>
        </p:nvSpPr>
        <p:spPr>
          <a:xfrm>
            <a:off x="19196208" y="-1385604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13,20</a:t>
            </a:r>
          </a:p>
        </p:txBody>
      </p:sp>
      <p:sp>
        <p:nvSpPr>
          <p:cNvPr id="630" name="TextBox 44"/>
          <p:cNvSpPr txBox="1"/>
          <p:nvPr/>
        </p:nvSpPr>
        <p:spPr>
          <a:xfrm>
            <a:off x="29478960" y="4678449"/>
            <a:ext cx="1771331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8,80</a:t>
            </a:r>
          </a:p>
        </p:txBody>
      </p:sp>
      <p:sp>
        <p:nvSpPr>
          <p:cNvPr id="631" name="Straight Arrow Connector 45"/>
          <p:cNvSpPr/>
          <p:nvPr/>
        </p:nvSpPr>
        <p:spPr>
          <a:xfrm>
            <a:off x="26992414" y="10746431"/>
            <a:ext cx="1" cy="201706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32" name="TextBox 46"/>
          <p:cNvSpPr txBox="1"/>
          <p:nvPr/>
        </p:nvSpPr>
        <p:spPr>
          <a:xfrm>
            <a:off x="25399974" y="10079052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8,20</a:t>
            </a:r>
          </a:p>
        </p:txBody>
      </p:sp>
      <p:sp>
        <p:nvSpPr>
          <p:cNvPr id="633" name="Straight Arrow Connector 47"/>
          <p:cNvSpPr/>
          <p:nvPr/>
        </p:nvSpPr>
        <p:spPr>
          <a:xfrm flipH="1" flipV="1">
            <a:off x="12191999" y="-774917"/>
            <a:ext cx="3633636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34" name="TextBox 48"/>
          <p:cNvSpPr txBox="1"/>
          <p:nvPr/>
        </p:nvSpPr>
        <p:spPr>
          <a:xfrm>
            <a:off x="14233195" y="-1442296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0,00</a:t>
            </a:r>
          </a:p>
        </p:txBody>
      </p:sp>
      <p:sp>
        <p:nvSpPr>
          <p:cNvPr id="635" name="Straight Arrow Connector 49"/>
          <p:cNvSpPr/>
          <p:nvPr/>
        </p:nvSpPr>
        <p:spPr>
          <a:xfrm flipV="1">
            <a:off x="26949182" y="7650088"/>
            <a:ext cx="1" cy="121469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36" name="TextBox 50"/>
          <p:cNvSpPr txBox="1"/>
          <p:nvPr/>
        </p:nvSpPr>
        <p:spPr>
          <a:xfrm>
            <a:off x="25356745" y="8988991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1,10</a:t>
            </a:r>
          </a:p>
        </p:txBody>
      </p:sp>
      <p:sp>
        <p:nvSpPr>
          <p:cNvPr id="637" name="Straight Arrow Connector 51"/>
          <p:cNvSpPr/>
          <p:nvPr/>
        </p:nvSpPr>
        <p:spPr>
          <a:xfrm flipV="1">
            <a:off x="28752610" y="7414163"/>
            <a:ext cx="1" cy="164649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38" name="TextBox 52"/>
          <p:cNvSpPr txBox="1"/>
          <p:nvPr/>
        </p:nvSpPr>
        <p:spPr>
          <a:xfrm>
            <a:off x="27160172" y="9070940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0,80</a:t>
            </a:r>
          </a:p>
        </p:txBody>
      </p:sp>
      <p:sp>
        <p:nvSpPr>
          <p:cNvPr id="639" name="Straight Arrow Connector 53"/>
          <p:cNvSpPr/>
          <p:nvPr/>
        </p:nvSpPr>
        <p:spPr>
          <a:xfrm flipV="1">
            <a:off x="30469489" y="7228875"/>
            <a:ext cx="1" cy="178936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40" name="TextBox 54"/>
          <p:cNvSpPr txBox="1"/>
          <p:nvPr/>
        </p:nvSpPr>
        <p:spPr>
          <a:xfrm>
            <a:off x="28877050" y="9070940"/>
            <a:ext cx="3184879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262626"/>
                </a:solidFill>
              </a:defRPr>
            </a:lvl1pPr>
          </a:lstStyle>
          <a:p>
            <a:r>
              <a:t>0,50</a:t>
            </a:r>
          </a:p>
        </p:txBody>
      </p:sp>
      <p:sp>
        <p:nvSpPr>
          <p:cNvPr id="641" name="Straight Arrow Connector 55"/>
          <p:cNvSpPr/>
          <p:nvPr/>
        </p:nvSpPr>
        <p:spPr>
          <a:xfrm flipV="1">
            <a:off x="30364627" y="520703"/>
            <a:ext cx="1" cy="410504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42" name="Title – Century G. 40pt"/>
          <p:cNvSpPr txBox="1">
            <a:spLocks noGrp="1"/>
          </p:cNvSpPr>
          <p:nvPr>
            <p:ph type="title" hasCustomPrompt="1"/>
          </p:nvPr>
        </p:nvSpPr>
        <p:spPr>
          <a:xfrm>
            <a:off x="492368" y="4858703"/>
            <a:ext cx="13826639" cy="158762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9000"/>
              </a:lnSpc>
              <a:defRPr sz="8000" spc="-3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– Century G. 40pt</a:t>
            </a:r>
          </a:p>
        </p:txBody>
      </p:sp>
      <p:grpSp>
        <p:nvGrpSpPr>
          <p:cNvPr id="645" name="Group 2"/>
          <p:cNvGrpSpPr/>
          <p:nvPr/>
        </p:nvGrpSpPr>
        <p:grpSpPr>
          <a:xfrm>
            <a:off x="-2145028" y="1624203"/>
            <a:ext cx="1028701" cy="1054419"/>
            <a:chOff x="0" y="0"/>
            <a:chExt cx="1028700" cy="1054418"/>
          </a:xfrm>
        </p:grpSpPr>
        <p:sp>
          <p:nvSpPr>
            <p:cNvPr id="643" name="Rectangle 25"/>
            <p:cNvSpPr/>
            <p:nvPr/>
          </p:nvSpPr>
          <p:spPr>
            <a:xfrm>
              <a:off x="0" y="-1"/>
              <a:ext cx="1028700" cy="1054420"/>
            </a:xfrm>
            <a:prstGeom prst="rect">
              <a:avLst/>
            </a:prstGeom>
            <a:solidFill>
              <a:srgbClr val="ACAAA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644" name="Rectangle 58"/>
            <p:cNvSpPr txBox="1"/>
            <p:nvPr/>
          </p:nvSpPr>
          <p:spPr>
            <a:xfrm>
              <a:off x="129538" y="131444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172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170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160</a:t>
              </a:r>
            </a:p>
          </p:txBody>
        </p:sp>
      </p:grpSp>
      <p:sp>
        <p:nvSpPr>
          <p:cNvPr id="646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492370" y="201731"/>
            <a:ext cx="7449826" cy="6379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Client name – Century G. 12pt</a:t>
            </a:r>
          </a:p>
        </p:txBody>
      </p:sp>
      <p:sp>
        <p:nvSpPr>
          <p:cNvPr id="647" name="Rectangle 23"/>
          <p:cNvSpPr txBox="1"/>
          <p:nvPr/>
        </p:nvSpPr>
        <p:spPr>
          <a:xfrm>
            <a:off x="492367" y="13010553"/>
            <a:ext cx="726695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Confidential </a:t>
            </a:r>
          </a:p>
        </p:txBody>
      </p:sp>
      <p:sp>
        <p:nvSpPr>
          <p:cNvPr id="648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492365" y="11322498"/>
            <a:ext cx="7053386" cy="158417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400" b="1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Location, YYYY-MM-DD
Name 1
Name 2</a:t>
            </a:r>
          </a:p>
        </p:txBody>
      </p:sp>
      <p:sp>
        <p:nvSpPr>
          <p:cNvPr id="649" name="Straight Arrow Connector 60"/>
          <p:cNvSpPr/>
          <p:nvPr/>
        </p:nvSpPr>
        <p:spPr>
          <a:xfrm flipV="1">
            <a:off x="28680748" y="2586642"/>
            <a:ext cx="1" cy="203910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50" name="Straight Arrow Connector 61"/>
          <p:cNvSpPr/>
          <p:nvPr/>
        </p:nvSpPr>
        <p:spPr>
          <a:xfrm flipH="1" flipV="1">
            <a:off x="26949182" y="2849639"/>
            <a:ext cx="43231" cy="177611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653" name="Bildobjekt 2"/>
          <p:cNvGrpSpPr/>
          <p:nvPr/>
        </p:nvGrpSpPr>
        <p:grpSpPr>
          <a:xfrm>
            <a:off x="21261071" y="12714644"/>
            <a:ext cx="2630561" cy="697905"/>
            <a:chOff x="0" y="0"/>
            <a:chExt cx="2630559" cy="697904"/>
          </a:xfrm>
        </p:grpSpPr>
        <p:sp>
          <p:nvSpPr>
            <p:cNvPr id="651" name="Rektangel"/>
            <p:cNvSpPr/>
            <p:nvPr/>
          </p:nvSpPr>
          <p:spPr>
            <a:xfrm>
              <a:off x="0" y="0"/>
              <a:ext cx="2630560" cy="6979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pic>
          <p:nvPicPr>
            <p:cNvPr id="652" name="image21.png" descr="image2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30560" cy="697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6" name="Group 4"/>
          <p:cNvGrpSpPr/>
          <p:nvPr/>
        </p:nvGrpSpPr>
        <p:grpSpPr>
          <a:xfrm>
            <a:off x="-2145028" y="2778566"/>
            <a:ext cx="1028701" cy="1054419"/>
            <a:chOff x="0" y="0"/>
            <a:chExt cx="1028700" cy="1054418"/>
          </a:xfrm>
        </p:grpSpPr>
        <p:sp>
          <p:nvSpPr>
            <p:cNvPr id="654" name="Rectangle 25"/>
            <p:cNvSpPr/>
            <p:nvPr/>
          </p:nvSpPr>
          <p:spPr>
            <a:xfrm>
              <a:off x="0" y="-1"/>
              <a:ext cx="1028700" cy="1054420"/>
            </a:xfrm>
            <a:prstGeom prst="rect">
              <a:avLst/>
            </a:prstGeom>
            <a:solidFill>
              <a:srgbClr val="DEDD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717060"/>
                  </a:solidFill>
                </a:defRPr>
              </a:pPr>
              <a:endParaRPr/>
            </a:p>
          </p:txBody>
        </p:sp>
        <p:sp>
          <p:nvSpPr>
            <p:cNvPr id="655" name="Rectangle 64"/>
            <p:cNvSpPr txBox="1"/>
            <p:nvPr/>
          </p:nvSpPr>
          <p:spPr>
            <a:xfrm>
              <a:off x="129538" y="131444"/>
              <a:ext cx="63543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R 222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G 221</a:t>
              </a:r>
              <a:endParaRPr>
                <a:solidFill>
                  <a:srgbClr val="717060"/>
                </a:solidFill>
              </a:endParaRPr>
            </a:p>
            <a:p>
              <a:pPr>
                <a:defRPr sz="1800"/>
              </a:pPr>
              <a:r>
                <a:t>B 213</a:t>
              </a:r>
            </a:p>
          </p:txBody>
        </p:sp>
      </p:grpSp>
      <p:sp>
        <p:nvSpPr>
          <p:cNvPr id="6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ffer Two Secti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445" y="12924134"/>
            <a:ext cx="1782187" cy="4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Slide Title – Century G. 28pt"/>
          <p:cNvSpPr txBox="1">
            <a:spLocks noGrp="1"/>
          </p:cNvSpPr>
          <p:nvPr>
            <p:ph type="title" hasCustomPrompt="1"/>
          </p:nvPr>
        </p:nvSpPr>
        <p:spPr>
          <a:xfrm>
            <a:off x="493472" y="815678"/>
            <a:ext cx="23398158" cy="17293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56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Slide Title – Century G. 28pt</a:t>
            </a:r>
          </a:p>
        </p:txBody>
      </p:sp>
      <p:sp>
        <p:nvSpPr>
          <p:cNvPr id="66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492369" y="13126863"/>
            <a:ext cx="266974" cy="279401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7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2369" y="2839988"/>
            <a:ext cx="11437817" cy="9923514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544512" indent="-546100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buChar char="●"/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00616" indent="-437091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buChar char="−"/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938847" indent="-480059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140460" indent="-524510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buChar char="−"/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1321435" indent="-524510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Click to edit Master text styles (Arial 14pt)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8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92368" y="142875"/>
            <a:ext cx="11437816" cy="377828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 defTabSz="1408175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232" cap="all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Chapter – Arial 8pt cap</a:t>
            </a:r>
          </a:p>
        </p:txBody>
      </p:sp>
      <p:sp>
        <p:nvSpPr>
          <p:cNvPr id="66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64881" y="12906375"/>
            <a:ext cx="10365304" cy="720377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2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Document title  - Arial White 11pt</a:t>
            </a: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ffer On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445" y="12924134"/>
            <a:ext cx="1782187" cy="4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Slide Title – Century G. 28pt"/>
          <p:cNvSpPr txBox="1">
            <a:spLocks noGrp="1"/>
          </p:cNvSpPr>
          <p:nvPr>
            <p:ph type="title" hasCustomPrompt="1"/>
          </p:nvPr>
        </p:nvSpPr>
        <p:spPr>
          <a:xfrm>
            <a:off x="493472" y="815678"/>
            <a:ext cx="23398158" cy="17293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56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Slide Title – Century G. 28pt</a:t>
            </a:r>
          </a:p>
        </p:txBody>
      </p:sp>
      <p:sp>
        <p:nvSpPr>
          <p:cNvPr id="67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492368" y="13126863"/>
            <a:ext cx="266973" cy="279401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79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492369" y="2839988"/>
            <a:ext cx="23399263" cy="9923514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544512" indent="-546100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buChar char="●"/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00616" indent="-437091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buChar char="−"/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938847" indent="-480059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140460" indent="-524510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buChar char="−"/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1321435" indent="-524510">
              <a:lnSpc>
                <a:spcPct val="100000"/>
              </a:lnSpc>
              <a:spcBef>
                <a:spcPts val="1200"/>
              </a:spcBef>
              <a:buClr>
                <a:srgbClr val="FFB900"/>
              </a:buClr>
              <a:defRPr sz="2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Click to edit Master text styles (Arial 14pt)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0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92368" y="142875"/>
            <a:ext cx="11437816" cy="377828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 defTabSz="1408175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232" cap="all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Chapter – Arial 8pt cap</a:t>
            </a:r>
          </a:p>
        </p:txBody>
      </p:sp>
      <p:sp>
        <p:nvSpPr>
          <p:cNvPr id="68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64881" y="12906375"/>
            <a:ext cx="10365304" cy="720377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2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Document title  - Arial White 11pt</a:t>
            </a:r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ffer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445" y="12924134"/>
            <a:ext cx="1782187" cy="4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Slide Title – Century G. 28pt"/>
          <p:cNvSpPr txBox="1">
            <a:spLocks noGrp="1"/>
          </p:cNvSpPr>
          <p:nvPr>
            <p:ph type="title" hasCustomPrompt="1"/>
          </p:nvPr>
        </p:nvSpPr>
        <p:spPr>
          <a:xfrm>
            <a:off x="493472" y="815678"/>
            <a:ext cx="23398158" cy="17293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56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Slide Title – Century G. 28pt</a:t>
            </a:r>
          </a:p>
        </p:txBody>
      </p:sp>
      <p:sp>
        <p:nvSpPr>
          <p:cNvPr id="69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492368" y="13126863"/>
            <a:ext cx="266973" cy="279401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368" y="142876"/>
            <a:ext cx="11437816" cy="377826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1600" cap="all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513291" indent="-249766">
              <a:lnSpc>
                <a:spcPct val="100000"/>
              </a:lnSpc>
              <a:spcBef>
                <a:spcPts val="1200"/>
              </a:spcBef>
              <a:buFontTx/>
              <a:buChar char="−"/>
              <a:defRPr sz="1600" cap="all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733107" indent="-274319">
              <a:lnSpc>
                <a:spcPct val="100000"/>
              </a:lnSpc>
              <a:spcBef>
                <a:spcPts val="1200"/>
              </a:spcBef>
              <a:buFontTx/>
              <a:defRPr sz="1600" cap="all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915669" indent="-299719">
              <a:lnSpc>
                <a:spcPct val="100000"/>
              </a:lnSpc>
              <a:spcBef>
                <a:spcPts val="1200"/>
              </a:spcBef>
              <a:buFontTx/>
              <a:buChar char="−"/>
              <a:defRPr sz="1600" cap="all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1096644" indent="-299719">
              <a:lnSpc>
                <a:spcPct val="100000"/>
              </a:lnSpc>
              <a:spcBef>
                <a:spcPts val="1200"/>
              </a:spcBef>
              <a:buFontTx/>
              <a:defRPr sz="1600" cap="all">
                <a:solidFill>
                  <a:srgbClr val="71706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Chapter – Arial 8pt cap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564881" y="12906375"/>
            <a:ext cx="10365304" cy="720377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200">
                <a:solidFill>
                  <a:srgbClr val="717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Document title  - Arial White 11pt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ffer End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445" y="12924134"/>
            <a:ext cx="1782187" cy="4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Text Box 3"/>
          <p:cNvSpPr txBox="1"/>
          <p:nvPr/>
        </p:nvSpPr>
        <p:spPr>
          <a:xfrm>
            <a:off x="946309" y="10410463"/>
            <a:ext cx="15224112" cy="202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8340" tIns="98340" rIns="98340" bIns="98340">
            <a:spAutoFit/>
          </a:bodyPr>
          <a:lstStyle/>
          <a:p>
            <a:pPr>
              <a:spcBef>
                <a:spcPts val="1200"/>
              </a:spcBef>
              <a:defRPr sz="2000">
                <a:solidFill>
                  <a:srgbClr val="717060"/>
                </a:solidFill>
              </a:defRPr>
            </a:pPr>
            <a:r>
              <a:t>Copyright © 2015 by Differ Strategy Consulting AB</a:t>
            </a:r>
          </a:p>
          <a:p>
            <a:pPr>
              <a:spcBef>
                <a:spcPts val="2400"/>
              </a:spcBef>
              <a:defRPr sz="2000">
                <a:solidFill>
                  <a:srgbClr val="717060"/>
                </a:solidFill>
              </a:defRPr>
            </a:pPr>
            <a:r>
              <a:t>No part of this publication may be reproduced, stored in a retrieval system, or transmitted in any form or by any means - electronic, mechanical, photocopying, recording, or otherwise - without the permission.</a:t>
            </a:r>
            <a:endParaRPr sz="64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spcBef>
                <a:spcPts val="2400"/>
              </a:spcBef>
              <a:defRPr sz="2000">
                <a:solidFill>
                  <a:srgbClr val="717060"/>
                </a:solidFill>
              </a:defRPr>
            </a:pPr>
            <a:r>
              <a:t>This document provides an outline of a presentation and is incomplete without the accompanying oral commentary and discussion. </a:t>
            </a:r>
          </a:p>
        </p:txBody>
      </p:sp>
      <p:sp>
        <p:nvSpPr>
          <p:cNvPr id="701" name="Rectangle 4"/>
          <p:cNvSpPr/>
          <p:nvPr/>
        </p:nvSpPr>
        <p:spPr>
          <a:xfrm>
            <a:off x="1202472" y="13050688"/>
            <a:ext cx="354501" cy="4320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2400">
                <a:solidFill>
                  <a:srgbClr val="717060"/>
                </a:solidFill>
              </a:defRPr>
            </a:pPr>
            <a:endParaRPr/>
          </a:p>
        </p:txBody>
      </p:sp>
      <p:grpSp>
        <p:nvGrpSpPr>
          <p:cNvPr id="704" name="Bildobjekt 2"/>
          <p:cNvGrpSpPr/>
          <p:nvPr/>
        </p:nvGrpSpPr>
        <p:grpSpPr>
          <a:xfrm>
            <a:off x="21261071" y="12763500"/>
            <a:ext cx="2630561" cy="697905"/>
            <a:chOff x="0" y="0"/>
            <a:chExt cx="2630559" cy="697904"/>
          </a:xfrm>
        </p:grpSpPr>
        <p:sp>
          <p:nvSpPr>
            <p:cNvPr id="702" name="Rektangel"/>
            <p:cNvSpPr/>
            <p:nvPr/>
          </p:nvSpPr>
          <p:spPr>
            <a:xfrm>
              <a:off x="0" y="0"/>
              <a:ext cx="2630560" cy="6979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pic>
          <p:nvPicPr>
            <p:cNvPr id="703" name="image21.png" descr="image2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30560" cy="697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ffer End Gray">
    <p:bg>
      <p:bgPr>
        <a:solidFill>
          <a:srgbClr val="ACA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445" y="12924134"/>
            <a:ext cx="1782187" cy="4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Text Box 3"/>
          <p:cNvSpPr txBox="1"/>
          <p:nvPr/>
        </p:nvSpPr>
        <p:spPr>
          <a:xfrm>
            <a:off x="590710" y="10410463"/>
            <a:ext cx="15225210" cy="202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8340" tIns="98340" rIns="98340" bIns="98340">
            <a:spAutoFit/>
          </a:bodyPr>
          <a:lstStyle/>
          <a:p>
            <a:pPr>
              <a:spcBef>
                <a:spcPts val="1200"/>
              </a:spcBef>
              <a:defRPr sz="2000">
                <a:solidFill>
                  <a:srgbClr val="393830"/>
                </a:solidFill>
              </a:defRPr>
            </a:pPr>
            <a:r>
              <a:t>Copyright © 2015 by Differ Strategy Consulting AB</a:t>
            </a:r>
          </a:p>
          <a:p>
            <a:pPr>
              <a:spcBef>
                <a:spcPts val="2400"/>
              </a:spcBef>
              <a:defRPr sz="2000">
                <a:solidFill>
                  <a:srgbClr val="393830"/>
                </a:solidFill>
              </a:defRPr>
            </a:pPr>
            <a:r>
              <a:t>No part of this publication may be reproduced, stored in a retrieval system, or transmitted in any form or by any means - electronic, mechanical, photocopying, recording, or otherwise - without the permission.</a:t>
            </a:r>
            <a:endParaRPr sz="64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spcBef>
                <a:spcPts val="2400"/>
              </a:spcBef>
              <a:defRPr sz="2000">
                <a:solidFill>
                  <a:srgbClr val="393830"/>
                </a:solidFill>
              </a:defRPr>
            </a:pPr>
            <a:r>
              <a:t>This document provides an outline of a presentation and is incomplete without the accompanying oral commentary and discussion. </a:t>
            </a:r>
          </a:p>
        </p:txBody>
      </p:sp>
      <p:grpSp>
        <p:nvGrpSpPr>
          <p:cNvPr id="716" name="Bildobjekt 6"/>
          <p:cNvGrpSpPr/>
          <p:nvPr/>
        </p:nvGrpSpPr>
        <p:grpSpPr>
          <a:xfrm>
            <a:off x="21348534" y="12763500"/>
            <a:ext cx="2557719" cy="678041"/>
            <a:chOff x="0" y="0"/>
            <a:chExt cx="2557717" cy="678040"/>
          </a:xfrm>
        </p:grpSpPr>
        <p:sp>
          <p:nvSpPr>
            <p:cNvPr id="714" name="Rektangel"/>
            <p:cNvSpPr/>
            <p:nvPr/>
          </p:nvSpPr>
          <p:spPr>
            <a:xfrm>
              <a:off x="0" y="0"/>
              <a:ext cx="2557718" cy="678041"/>
            </a:xfrm>
            <a:prstGeom prst="rect">
              <a:avLst/>
            </a:prstGeom>
            <a:solidFill>
              <a:srgbClr val="ACAAA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pic>
          <p:nvPicPr>
            <p:cNvPr id="715" name="image20.pdf" descr="image20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57718" cy="678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4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[HEADING]"/>
          <p:cNvSpPr txBox="1">
            <a:spLocks noGrp="1"/>
          </p:cNvSpPr>
          <p:nvPr>
            <p:ph type="title" hasCustomPrompt="1"/>
          </p:nvPr>
        </p:nvSpPr>
        <p:spPr>
          <a:xfrm>
            <a:off x="2270125" y="882650"/>
            <a:ext cx="21224873" cy="18877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[HEADING]</a:t>
            </a:r>
          </a:p>
        </p:txBody>
      </p:sp>
      <p:sp>
        <p:nvSpPr>
          <p:cNvPr id="8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6 Heading + 1 column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2270124" y="3771900"/>
            <a:ext cx="19837402" cy="79343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8" name="[HEADING]"/>
          <p:cNvSpPr txBox="1">
            <a:spLocks noGrp="1"/>
          </p:cNvSpPr>
          <p:nvPr>
            <p:ph type="title" hasCustomPrompt="1"/>
          </p:nvPr>
        </p:nvSpPr>
        <p:spPr>
          <a:xfrm>
            <a:off x="2270125" y="882650"/>
            <a:ext cx="21226461" cy="18877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[HEADING]</a:t>
            </a:r>
          </a:p>
        </p:txBody>
      </p:sp>
      <p:sp>
        <p:nvSpPr>
          <p:cNvPr id="9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534095" y="13090526"/>
            <a:ext cx="35173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439334" y="2633529"/>
            <a:ext cx="21505334" cy="9409047"/>
          </a:xfrm>
          <a:prstGeom prst="rect">
            <a:avLst/>
          </a:prstGeom>
          <a:ln w="25400"/>
        </p:spPr>
        <p:txBody>
          <a:bodyPr lIns="91439" tIns="91439" rIns="91439" bIns="91439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08" name="Titeltext"/>
          <p:cNvSpPr txBox="1">
            <a:spLocks noGrp="1"/>
          </p:cNvSpPr>
          <p:nvPr>
            <p:ph type="title"/>
          </p:nvPr>
        </p:nvSpPr>
        <p:spPr>
          <a:xfrm>
            <a:off x="2270125" y="882650"/>
            <a:ext cx="21224873" cy="18877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Titeltext</a:t>
            </a:r>
          </a:p>
        </p:txBody>
      </p:sp>
      <p:sp>
        <p:nvSpPr>
          <p:cNvPr id="10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Lägg till rubrik"/>
          <p:cNvSpPr txBox="1">
            <a:spLocks noGrp="1"/>
          </p:cNvSpPr>
          <p:nvPr>
            <p:ph type="title" hasCustomPrompt="1"/>
          </p:nvPr>
        </p:nvSpPr>
        <p:spPr>
          <a:xfrm>
            <a:off x="1630826" y="1317359"/>
            <a:ext cx="20297510" cy="17002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Lägg till rubrik</a:t>
            </a:r>
          </a:p>
        </p:txBody>
      </p:sp>
      <p:sp>
        <p:nvSpPr>
          <p:cNvPr id="118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660799" y="3593638"/>
            <a:ext cx="20707201" cy="8064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Lägg till text eller bild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" descr="Bild 6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3498784" y="12781191"/>
            <a:ext cx="617905" cy="6759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ktangel 3"/>
          <p:cNvSpPr/>
          <p:nvPr/>
        </p:nvSpPr>
        <p:spPr>
          <a:xfrm>
            <a:off x="22643431" y="11983452"/>
            <a:ext cx="1740569" cy="1732547"/>
          </a:xfrm>
          <a:prstGeom prst="rect">
            <a:avLst/>
          </a:prstGeom>
          <a:solidFill>
            <a:srgbClr val="1A1A1A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1219200" y="549275"/>
            <a:ext cx="219456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Titeltext</a:t>
            </a:r>
          </a:p>
        </p:txBody>
      </p:sp>
      <p:sp>
        <p:nvSpPr>
          <p:cNvPr id="5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19761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2400"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</p:sldLayoutIdLst>
  <p:transition spd="med"/>
  <p:txStyles>
    <p:titleStyle>
      <a:lvl1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1pPr>
      <a:lvl2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2pPr>
      <a:lvl3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3pPr>
      <a:lvl4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4pPr>
      <a:lvl5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5pPr>
      <a:lvl6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6pPr>
      <a:lvl7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7pPr>
      <a:lvl8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8pPr>
      <a:lvl9pPr marL="0" marR="0" indent="0" algn="l" defTabSz="1828800" rtl="0" latinLnBrk="0">
        <a:lnSpc>
          <a:spcPts val="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1pPr>
      <a:lvl2pPr marL="722312" marR="0" indent="-46355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2pPr>
      <a:lvl3pPr marL="1068387" marR="0" indent="-4445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3pPr>
      <a:lvl4pPr marL="1431925" marR="0" indent="-460375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4pPr>
      <a:lvl5pPr marL="1739900" marR="0" indent="-441325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5pPr>
      <a:lvl6pPr marL="2692400" marR="0" indent="-406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6pPr>
      <a:lvl7pPr marL="3149600" marR="0" indent="-406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7pPr>
      <a:lvl8pPr marL="3606800" marR="0" indent="-406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8pPr>
      <a:lvl9pPr marL="4064000" marR="0" indent="-406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BentonSans Light"/>
          <a:ea typeface="BentonSans Light"/>
          <a:cs typeface="BentonSans Light"/>
          <a:sym typeface="BentonSans Light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enton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3.png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26" Type="http://schemas.openxmlformats.org/officeDocument/2006/relationships/image" Target="../media/image43.svg"/><Relationship Id="rId3" Type="http://schemas.openxmlformats.org/officeDocument/2006/relationships/image" Target="../media/image20.png"/><Relationship Id="rId21" Type="http://schemas.openxmlformats.org/officeDocument/2006/relationships/image" Target="../media/image38.tif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svg"/><Relationship Id="rId20" Type="http://schemas.openxmlformats.org/officeDocument/2006/relationships/image" Target="../media/image37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svg"/><Relationship Id="rId10" Type="http://schemas.openxmlformats.org/officeDocument/2006/relationships/image" Target="../media/image27.svg"/><Relationship Id="rId19" Type="http://schemas.openxmlformats.org/officeDocument/2006/relationships/image" Target="../media/image36.tif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tif"/><Relationship Id="rId27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8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"/><Relationship Id="rId13" Type="http://schemas.openxmlformats.org/officeDocument/2006/relationships/image" Target="../media/image94.png"/><Relationship Id="rId18" Type="http://schemas.openxmlformats.org/officeDocument/2006/relationships/image" Target="../media/image99.tif"/><Relationship Id="rId3" Type="http://schemas.openxmlformats.org/officeDocument/2006/relationships/image" Target="../media/image88.png"/><Relationship Id="rId21" Type="http://schemas.openxmlformats.org/officeDocument/2006/relationships/image" Target="../media/image102.png"/><Relationship Id="rId7" Type="http://schemas.openxmlformats.org/officeDocument/2006/relationships/image" Target="../media/image39.tif"/><Relationship Id="rId12" Type="http://schemas.openxmlformats.org/officeDocument/2006/relationships/image" Target="../media/image93.png"/><Relationship Id="rId17" Type="http://schemas.openxmlformats.org/officeDocument/2006/relationships/image" Target="../media/image98.t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7.tif"/><Relationship Id="rId20" Type="http://schemas.openxmlformats.org/officeDocument/2006/relationships/image" Target="../media/image101.t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tif"/><Relationship Id="rId11" Type="http://schemas.openxmlformats.org/officeDocument/2006/relationships/image" Target="../media/image92.png"/><Relationship Id="rId5" Type="http://schemas.openxmlformats.org/officeDocument/2006/relationships/image" Target="../media/image36.tif"/><Relationship Id="rId15" Type="http://schemas.openxmlformats.org/officeDocument/2006/relationships/image" Target="../media/image96.tif"/><Relationship Id="rId10" Type="http://schemas.openxmlformats.org/officeDocument/2006/relationships/image" Target="../media/image91.png"/><Relationship Id="rId19" Type="http://schemas.openxmlformats.org/officeDocument/2006/relationships/image" Target="../media/image100.tif"/><Relationship Id="rId4" Type="http://schemas.openxmlformats.org/officeDocument/2006/relationships/image" Target="../media/image89.png"/><Relationship Id="rId9" Type="http://schemas.openxmlformats.org/officeDocument/2006/relationships/image" Target="../media/image90.tif"/><Relationship Id="rId14" Type="http://schemas.openxmlformats.org/officeDocument/2006/relationships/image" Target="../media/image95.png"/><Relationship Id="rId22" Type="http://schemas.openxmlformats.org/officeDocument/2006/relationships/image" Target="../media/image10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Rubrik 3"/>
          <p:cNvSpPr txBox="1">
            <a:spLocks noGrp="1"/>
          </p:cNvSpPr>
          <p:nvPr>
            <p:ph type="title"/>
          </p:nvPr>
        </p:nvSpPr>
        <p:spPr>
          <a:xfrm>
            <a:off x="1778000" y="2480529"/>
            <a:ext cx="20828000" cy="875494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sz="15000" b="1" dirty="0"/>
              <a:t>Loyalty</a:t>
            </a:r>
            <a:r>
              <a:rPr sz="15000" dirty="0"/>
              <a:t> </a:t>
            </a:r>
            <a:br>
              <a:rPr dirty="0"/>
            </a:br>
            <a:endParaRPr dirty="0"/>
          </a:p>
          <a:p>
            <a:pPr algn="ctr"/>
            <a:r>
              <a:rPr sz="10000" dirty="0"/>
              <a:t>=</a:t>
            </a:r>
          </a:p>
          <a:p>
            <a:pPr algn="ctr"/>
            <a:br>
              <a:rPr dirty="0"/>
            </a:br>
            <a:r>
              <a:rPr sz="5400" dirty="0"/>
              <a:t>The result of constant positive emotional relationship, and </a:t>
            </a:r>
            <a:r>
              <a:rPr sz="5400" dirty="0">
                <a:solidFill>
                  <a:schemeClr val="accent3"/>
                </a:solidFill>
              </a:rPr>
              <a:t>perceived value </a:t>
            </a:r>
            <a:r>
              <a:rPr sz="5400" dirty="0"/>
              <a:t>of </a:t>
            </a:r>
            <a:r>
              <a:rPr sz="5400" u="sng" dirty="0">
                <a:solidFill>
                  <a:schemeClr val="accent3"/>
                </a:solidFill>
              </a:rPr>
              <a:t>every interaction </a:t>
            </a:r>
            <a:r>
              <a:rPr sz="5400" dirty="0"/>
              <a:t>between you and your customers</a:t>
            </a:r>
            <a:br>
              <a:rPr sz="5400" dirty="0"/>
            </a:br>
            <a:br>
              <a:rPr sz="5400" dirty="0"/>
            </a:br>
            <a:r>
              <a:rPr sz="5400" dirty="0"/>
              <a:t>Every interaction means </a:t>
            </a:r>
            <a:r>
              <a:rPr sz="5400" dirty="0">
                <a:solidFill>
                  <a:schemeClr val="accent1"/>
                </a:solidFill>
              </a:rPr>
              <a:t>mastering Customer Experience.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Rektangel 2"/>
          <p:cNvSpPr/>
          <p:nvPr/>
        </p:nvSpPr>
        <p:spPr>
          <a:xfrm>
            <a:off x="8982931" y="4875434"/>
            <a:ext cx="6654033" cy="5759668"/>
          </a:xfrm>
          <a:prstGeom prst="rect">
            <a:avLst/>
          </a:prstGeom>
          <a:ln w="762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05" name="textruta 3"/>
          <p:cNvSpPr txBox="1"/>
          <p:nvPr/>
        </p:nvSpPr>
        <p:spPr>
          <a:xfrm>
            <a:off x="10865128" y="3728492"/>
            <a:ext cx="253595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latin typeface="Benton Sans Light"/>
                <a:ea typeface="Benton Sans Light"/>
                <a:cs typeface="Benton Sans Light"/>
                <a:sym typeface="Benton Sans Light"/>
              </a:defRPr>
            </a:lvl1pPr>
          </a:lstStyle>
          <a:p>
            <a:r>
              <a:rPr dirty="0"/>
              <a:t>Customer base</a:t>
            </a:r>
          </a:p>
        </p:txBody>
      </p:sp>
      <p:sp>
        <p:nvSpPr>
          <p:cNvPr id="1306" name="Rak koppling 5"/>
          <p:cNvSpPr/>
          <p:nvPr/>
        </p:nvSpPr>
        <p:spPr>
          <a:xfrm flipH="1">
            <a:off x="12225867" y="4875434"/>
            <a:ext cx="1" cy="5759668"/>
          </a:xfrm>
          <a:prstGeom prst="line">
            <a:avLst/>
          </a:prstGeom>
          <a:ln w="12700">
            <a:solidFill>
              <a:srgbClr val="FFFFFF"/>
            </a:solidFill>
            <a:prstDash val="dash"/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07" name="Rak koppling 7"/>
          <p:cNvSpPr/>
          <p:nvPr/>
        </p:nvSpPr>
        <p:spPr>
          <a:xfrm>
            <a:off x="8982931" y="7755267"/>
            <a:ext cx="6654034" cy="1"/>
          </a:xfrm>
          <a:prstGeom prst="line">
            <a:avLst/>
          </a:prstGeom>
          <a:ln w="12700">
            <a:solidFill>
              <a:srgbClr val="FFFFFF"/>
            </a:solidFill>
            <a:prstDash val="dash"/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09" name="textruta 9"/>
          <p:cNvSpPr txBox="1"/>
          <p:nvPr/>
        </p:nvSpPr>
        <p:spPr>
          <a:xfrm>
            <a:off x="13425498" y="8702741"/>
            <a:ext cx="126613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400"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t>Will lead </a:t>
            </a:r>
            <a:br/>
            <a:r>
              <a:t>to churn </a:t>
            </a:r>
            <a:br/>
            <a:r>
              <a:t>over time</a:t>
            </a:r>
          </a:p>
        </p:txBody>
      </p:sp>
      <p:sp>
        <p:nvSpPr>
          <p:cNvPr id="1310" name="textruta 10"/>
          <p:cNvSpPr txBox="1"/>
          <p:nvPr/>
        </p:nvSpPr>
        <p:spPr>
          <a:xfrm>
            <a:off x="13088481" y="5449409"/>
            <a:ext cx="199479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400"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t>Stable</a:t>
            </a:r>
            <a:br/>
            <a:r>
              <a:t>Upsell and </a:t>
            </a:r>
            <a:br/>
            <a:r>
              <a:t>loyalize further</a:t>
            </a:r>
          </a:p>
        </p:txBody>
      </p:sp>
      <p:sp>
        <p:nvSpPr>
          <p:cNvPr id="1311" name="textruta 11"/>
          <p:cNvSpPr txBox="1"/>
          <p:nvPr/>
        </p:nvSpPr>
        <p:spPr>
          <a:xfrm>
            <a:off x="9720775" y="5702807"/>
            <a:ext cx="17742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400"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t>Win in every </a:t>
            </a:r>
            <a:br/>
            <a:r>
              <a:t>interaction</a:t>
            </a:r>
          </a:p>
        </p:txBody>
      </p:sp>
      <p:sp>
        <p:nvSpPr>
          <p:cNvPr id="1312" name="textruta 12"/>
          <p:cNvSpPr txBox="1"/>
          <p:nvPr/>
        </p:nvSpPr>
        <p:spPr>
          <a:xfrm>
            <a:off x="9748604" y="8743237"/>
            <a:ext cx="17580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400"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t>High degree </a:t>
            </a:r>
            <a:br/>
            <a:r>
              <a:t>of churn</a:t>
            </a:r>
          </a:p>
        </p:txBody>
      </p:sp>
      <p:sp>
        <p:nvSpPr>
          <p:cNvPr id="1313" name="textruta 13"/>
          <p:cNvSpPr txBox="1"/>
          <p:nvPr/>
        </p:nvSpPr>
        <p:spPr>
          <a:xfrm>
            <a:off x="6793988" y="4623185"/>
            <a:ext cx="166052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defRPr sz="3200" b="1">
                <a:solidFill>
                  <a:schemeClr val="accent1"/>
                </a:solidFill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rPr dirty="0"/>
              <a:t>Attitude </a:t>
            </a:r>
            <a:br>
              <a:rPr dirty="0"/>
            </a:br>
            <a:r>
              <a:rPr dirty="0"/>
              <a:t>loyalty</a:t>
            </a:r>
          </a:p>
        </p:txBody>
      </p:sp>
      <p:sp>
        <p:nvSpPr>
          <p:cNvPr id="1314" name="Rak pilkoppling 17"/>
          <p:cNvSpPr/>
          <p:nvPr/>
        </p:nvSpPr>
        <p:spPr>
          <a:xfrm flipH="1" flipV="1">
            <a:off x="8964269" y="4370938"/>
            <a:ext cx="1" cy="504495"/>
          </a:xfrm>
          <a:prstGeom prst="line">
            <a:avLst/>
          </a:prstGeom>
          <a:ln w="76200">
            <a:solidFill>
              <a:srgbClr val="FFFFFF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15" name="Rak pilkoppling 18"/>
          <p:cNvSpPr/>
          <p:nvPr/>
        </p:nvSpPr>
        <p:spPr>
          <a:xfrm>
            <a:off x="15636964" y="10635102"/>
            <a:ext cx="528419" cy="1"/>
          </a:xfrm>
          <a:prstGeom prst="line">
            <a:avLst/>
          </a:prstGeom>
          <a:ln w="76200">
            <a:solidFill>
              <a:srgbClr val="FFFFFF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16" name="textruta 22"/>
          <p:cNvSpPr txBox="1"/>
          <p:nvPr/>
        </p:nvSpPr>
        <p:spPr>
          <a:xfrm>
            <a:off x="13268302" y="10797158"/>
            <a:ext cx="263287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defRPr sz="3200" b="1">
                <a:solidFill>
                  <a:schemeClr val="accent1"/>
                </a:solidFill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t>Transactional</a:t>
            </a:r>
          </a:p>
          <a:p>
            <a:pPr algn="r">
              <a:defRPr sz="3200" b="1">
                <a:solidFill>
                  <a:schemeClr val="accent1"/>
                </a:solidFill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t>loyalty</a:t>
            </a:r>
          </a:p>
        </p:txBody>
      </p:sp>
      <p:sp>
        <p:nvSpPr>
          <p:cNvPr id="1317" name="Pil: höger 23"/>
          <p:cNvSpPr/>
          <p:nvPr/>
        </p:nvSpPr>
        <p:spPr>
          <a:xfrm rot="19207736">
            <a:off x="11892047" y="7319455"/>
            <a:ext cx="950537" cy="9848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18" name="Pil: höger 24"/>
          <p:cNvSpPr/>
          <p:nvPr/>
        </p:nvSpPr>
        <p:spPr>
          <a:xfrm>
            <a:off x="11686865" y="5734404"/>
            <a:ext cx="912995" cy="9848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19" name="Pil: höger 25"/>
          <p:cNvSpPr/>
          <p:nvPr/>
        </p:nvSpPr>
        <p:spPr>
          <a:xfrm rot="16200000">
            <a:off x="13384745" y="7321608"/>
            <a:ext cx="891425" cy="9848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33" name="Rubrik 1"/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1700783">
              <a:lnSpc>
                <a:spcPts val="7400"/>
              </a:lnSpc>
              <a:defRPr sz="5952" b="1"/>
            </a:lvl1pPr>
          </a:lstStyle>
          <a:p>
            <a:r>
              <a:rPr sz="5100" dirty="0"/>
              <a:t>Successful loyalty requires customer data </a:t>
            </a:r>
            <a:br>
              <a:rPr lang="sv-SE" sz="5100" dirty="0"/>
            </a:br>
            <a:r>
              <a:rPr sz="5100" dirty="0"/>
              <a:t>and the right marketing mechanisms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Platshållare för innehåll 2"/>
          <p:cNvSpPr txBox="1">
            <a:spLocks noGrp="1"/>
          </p:cNvSpPr>
          <p:nvPr>
            <p:ph type="body" sz="half" idx="1"/>
          </p:nvPr>
        </p:nvSpPr>
        <p:spPr>
          <a:xfrm>
            <a:off x="2270124" y="5515385"/>
            <a:ext cx="19837402" cy="6190841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Some key features are:</a:t>
            </a:r>
            <a:b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Live content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Smart Content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Smart Audience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Send</a:t>
            </a:r>
            <a:r>
              <a:rPr lang="sv-SE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</a:t>
            </a:r>
            <a:r>
              <a:rPr lang="sv-SE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Optimization</a:t>
            </a:r>
            <a:endParaRPr lang="sv-SE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SzTx/>
              <a:buNone/>
              <a:defRPr>
                <a:latin typeface="+mn-lt"/>
                <a:ea typeface="+mn-ea"/>
                <a:cs typeface="+mn-cs"/>
                <a:sym typeface="Helvetica"/>
              </a:defRPr>
            </a:pPr>
            <a:endParaRPr lang="sv-SE" dirty="0"/>
          </a:p>
        </p:txBody>
      </p:sp>
      <p:grpSp>
        <p:nvGrpSpPr>
          <p:cNvPr id="1340" name="Gruppera"/>
          <p:cNvGrpSpPr/>
          <p:nvPr/>
        </p:nvGrpSpPr>
        <p:grpSpPr>
          <a:xfrm>
            <a:off x="12245576" y="12642377"/>
            <a:ext cx="5212167" cy="864001"/>
            <a:chOff x="0" y="0"/>
            <a:chExt cx="5212165" cy="863999"/>
          </a:xfrm>
        </p:grpSpPr>
        <p:sp>
          <p:nvSpPr>
            <p:cNvPr id="1338" name="TextBox 29"/>
            <p:cNvSpPr txBox="1"/>
            <p:nvPr/>
          </p:nvSpPr>
          <p:spPr>
            <a:xfrm>
              <a:off x="990801" y="35760"/>
              <a:ext cx="4221365" cy="792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defTabSz="1371565">
                <a:defRPr sz="2000" b="1">
                  <a:solidFill>
                    <a:srgbClr val="C7A513"/>
                  </a:solidFill>
                </a:defRPr>
              </a:pPr>
              <a:r>
                <a:t>Consumer Intelligence</a:t>
              </a:r>
            </a:p>
            <a:p>
              <a:pPr defTabSz="1371565">
                <a:defRPr sz="2000"/>
              </a:pPr>
              <a:r>
                <a:t>Analyze consumer behavior</a:t>
              </a:r>
            </a:p>
          </p:txBody>
        </p:sp>
        <p:pic>
          <p:nvPicPr>
            <p:cNvPr id="1339" name="Picture 31" descr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64000" cy="86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3" name="Gruppera"/>
          <p:cNvGrpSpPr/>
          <p:nvPr/>
        </p:nvGrpSpPr>
        <p:grpSpPr>
          <a:xfrm>
            <a:off x="17423961" y="12642377"/>
            <a:ext cx="4859833" cy="864001"/>
            <a:chOff x="0" y="0"/>
            <a:chExt cx="4859832" cy="863999"/>
          </a:xfrm>
        </p:grpSpPr>
        <p:sp>
          <p:nvSpPr>
            <p:cNvPr id="1341" name="TextBox 30"/>
            <p:cNvSpPr txBox="1"/>
            <p:nvPr/>
          </p:nvSpPr>
          <p:spPr>
            <a:xfrm>
              <a:off x="962640" y="35760"/>
              <a:ext cx="3897193" cy="792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defTabSz="1371565">
                <a:defRPr sz="2000" b="1">
                  <a:solidFill>
                    <a:srgbClr val="2B9A5C"/>
                  </a:solidFill>
                </a:defRPr>
              </a:pPr>
              <a:r>
                <a:t>Site</a:t>
              </a:r>
            </a:p>
            <a:p>
              <a:pPr defTabSz="1371565">
                <a:defRPr sz="2000"/>
              </a:pPr>
              <a:r>
                <a:t>Personalized web experiences</a:t>
              </a:r>
            </a:p>
          </p:txBody>
        </p:sp>
        <p:pic>
          <p:nvPicPr>
            <p:cNvPr id="1342" name="Picture 32" descr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64000" cy="86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6" name="Gruppera"/>
          <p:cNvGrpSpPr/>
          <p:nvPr/>
        </p:nvGrpSpPr>
        <p:grpSpPr>
          <a:xfrm>
            <a:off x="7785926" y="12642377"/>
            <a:ext cx="4584535" cy="864001"/>
            <a:chOff x="0" y="0"/>
            <a:chExt cx="4584533" cy="863999"/>
          </a:xfrm>
        </p:grpSpPr>
        <p:sp>
          <p:nvSpPr>
            <p:cNvPr id="1344" name="TextBox 33"/>
            <p:cNvSpPr txBox="1"/>
            <p:nvPr/>
          </p:nvSpPr>
          <p:spPr>
            <a:xfrm>
              <a:off x="979841" y="35760"/>
              <a:ext cx="3604693" cy="792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defTabSz="1371565">
                <a:defRPr sz="2000" b="1">
                  <a:solidFill>
                    <a:srgbClr val="3D5B8D"/>
                  </a:solidFill>
                </a:defRPr>
              </a:pPr>
              <a:r>
                <a:t>Cortex</a:t>
              </a:r>
            </a:p>
            <a:p>
              <a:pPr defTabSz="1371565">
                <a:defRPr sz="2000"/>
              </a:pPr>
              <a:r>
                <a:t>Real-time decisioning</a:t>
              </a:r>
            </a:p>
          </p:txBody>
        </p:sp>
        <p:pic>
          <p:nvPicPr>
            <p:cNvPr id="1345" name="Picture 34" descr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64000" cy="86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3" name="Group 3"/>
          <p:cNvGrpSpPr/>
          <p:nvPr/>
        </p:nvGrpSpPr>
        <p:grpSpPr>
          <a:xfrm>
            <a:off x="10578797" y="3233170"/>
            <a:ext cx="8821393" cy="8821389"/>
            <a:chOff x="0" y="0"/>
            <a:chExt cx="8821391" cy="8821387"/>
          </a:xfrm>
        </p:grpSpPr>
        <p:sp>
          <p:nvSpPr>
            <p:cNvPr id="1347" name="Oval 5"/>
            <p:cNvSpPr/>
            <p:nvPr/>
          </p:nvSpPr>
          <p:spPr>
            <a:xfrm>
              <a:off x="0" y="0"/>
              <a:ext cx="8821392" cy="8821388"/>
            </a:xfrm>
            <a:prstGeom prst="ellipse">
              <a:avLst/>
            </a:prstGeom>
            <a:solidFill>
              <a:srgbClr val="DEF5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8" name="Oval 6"/>
            <p:cNvSpPr/>
            <p:nvPr/>
          </p:nvSpPr>
          <p:spPr>
            <a:xfrm>
              <a:off x="1790388" y="1790385"/>
              <a:ext cx="5240612" cy="524061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pic>
          <p:nvPicPr>
            <p:cNvPr id="1349" name="Picture 7" descr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3362" y="2608138"/>
              <a:ext cx="3934666" cy="2230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0" name="Picture 8" descr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0513" y="2551487"/>
              <a:ext cx="2900363" cy="3718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1" name="Chord 9"/>
            <p:cNvSpPr/>
            <p:nvPr/>
          </p:nvSpPr>
          <p:spPr>
            <a:xfrm rot="20700000">
              <a:off x="2315478" y="5114163"/>
              <a:ext cx="4385300" cy="194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92" extrusionOk="0">
                  <a:moveTo>
                    <a:pt x="21600" y="11577"/>
                  </a:moveTo>
                  <a:cubicBezTo>
                    <a:pt x="16559" y="21600"/>
                    <a:pt x="8387" y="21597"/>
                    <a:pt x="3348" y="11570"/>
                  </a:cubicBezTo>
                  <a:cubicBezTo>
                    <a:pt x="1738" y="8368"/>
                    <a:pt x="583" y="437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pic>
          <p:nvPicPr>
            <p:cNvPr id="1352" name="Picture 10" descr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2856" y="5942354"/>
              <a:ext cx="426518" cy="426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3" name="TextBox 11"/>
            <p:cNvSpPr/>
            <p:nvPr/>
          </p:nvSpPr>
          <p:spPr>
            <a:xfrm>
              <a:off x="3467190" y="6140751"/>
              <a:ext cx="25986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defTabSz="1371565">
                <a:defRPr sz="2000" b="1">
                  <a:solidFill>
                    <a:srgbClr val="96BD4B"/>
                  </a:solidFill>
                </a:defRPr>
              </a:pPr>
              <a:r>
                <a:t>Universal Profile</a:t>
              </a:r>
            </a:p>
            <a:p>
              <a:pPr defTabSz="1371565">
                <a:defRPr sz="1600"/>
              </a:pPr>
              <a:r>
                <a:t>Foundation and intelligence layer</a:t>
              </a:r>
            </a:p>
          </p:txBody>
        </p:sp>
        <p:pic>
          <p:nvPicPr>
            <p:cNvPr id="1354" name="Picture 12" descr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34482" y="1429874"/>
              <a:ext cx="473910" cy="47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5" name="Picture 13" descr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0684" y="4134319"/>
              <a:ext cx="473910" cy="473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6" name="Picture 14" descr="Picture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47789" y="6742013"/>
              <a:ext cx="473910" cy="47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7" name="Picture 15" descr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48044" y="7902237"/>
              <a:ext cx="473910" cy="47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8" name="Picture 16" descr="Picture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95838" y="6821609"/>
              <a:ext cx="473909" cy="47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9" name="Picture 17" descr="Pictur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7261" y="4134319"/>
              <a:ext cx="473910" cy="473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0" name="Picture 18" descr="Picture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30328" y="1406381"/>
              <a:ext cx="473910" cy="47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1" name="Picture 19" descr="Picture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30313" y="174099"/>
              <a:ext cx="473910" cy="47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2" name="TextBox 20"/>
            <p:cNvSpPr/>
            <p:nvPr/>
          </p:nvSpPr>
          <p:spPr>
            <a:xfrm>
              <a:off x="6833517" y="1840069"/>
              <a:ext cx="8758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Email</a:t>
              </a:r>
            </a:p>
          </p:txBody>
        </p:sp>
        <p:sp>
          <p:nvSpPr>
            <p:cNvPr id="1363" name="TextBox 21"/>
            <p:cNvSpPr/>
            <p:nvPr/>
          </p:nvSpPr>
          <p:spPr>
            <a:xfrm>
              <a:off x="7852575" y="4562801"/>
              <a:ext cx="8758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In-Store</a:t>
              </a:r>
            </a:p>
          </p:txBody>
        </p:sp>
        <p:sp>
          <p:nvSpPr>
            <p:cNvPr id="1364" name="TextBox 22"/>
            <p:cNvSpPr/>
            <p:nvPr/>
          </p:nvSpPr>
          <p:spPr>
            <a:xfrm>
              <a:off x="6603283" y="7183231"/>
              <a:ext cx="9629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Social</a:t>
              </a:r>
            </a:p>
          </p:txBody>
        </p:sp>
        <p:sp>
          <p:nvSpPr>
            <p:cNvPr id="1365" name="TextBox 23"/>
            <p:cNvSpPr/>
            <p:nvPr/>
          </p:nvSpPr>
          <p:spPr>
            <a:xfrm>
              <a:off x="3990506" y="8376450"/>
              <a:ext cx="8758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Push</a:t>
              </a:r>
            </a:p>
          </p:txBody>
        </p:sp>
        <p:sp>
          <p:nvSpPr>
            <p:cNvPr id="1366" name="TextBox 24"/>
            <p:cNvSpPr/>
            <p:nvPr/>
          </p:nvSpPr>
          <p:spPr>
            <a:xfrm>
              <a:off x="1277142" y="7305249"/>
              <a:ext cx="8758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Call</a:t>
              </a:r>
            </a:p>
          </p:txBody>
        </p:sp>
        <p:sp>
          <p:nvSpPr>
            <p:cNvPr id="1367" name="TextBox 25"/>
            <p:cNvSpPr/>
            <p:nvPr/>
          </p:nvSpPr>
          <p:spPr>
            <a:xfrm>
              <a:off x="144027" y="4612438"/>
              <a:ext cx="8758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Web</a:t>
              </a:r>
            </a:p>
          </p:txBody>
        </p:sp>
        <p:sp>
          <p:nvSpPr>
            <p:cNvPr id="1368" name="TextBox 26"/>
            <p:cNvSpPr/>
            <p:nvPr/>
          </p:nvSpPr>
          <p:spPr>
            <a:xfrm>
              <a:off x="1135022" y="1888968"/>
              <a:ext cx="8758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DM</a:t>
              </a:r>
            </a:p>
          </p:txBody>
        </p:sp>
        <p:sp>
          <p:nvSpPr>
            <p:cNvPr id="1369" name="TextBox 27"/>
            <p:cNvSpPr/>
            <p:nvPr/>
          </p:nvSpPr>
          <p:spPr>
            <a:xfrm>
              <a:off x="3972775" y="654215"/>
              <a:ext cx="8758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371565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t>SMS</a:t>
              </a:r>
            </a:p>
          </p:txBody>
        </p:sp>
        <p:sp>
          <p:nvSpPr>
            <p:cNvPr id="1370" name="Oval 35"/>
            <p:cNvSpPr/>
            <p:nvPr/>
          </p:nvSpPr>
          <p:spPr>
            <a:xfrm>
              <a:off x="1688411" y="1688410"/>
              <a:ext cx="5444573" cy="5444569"/>
            </a:xfrm>
            <a:prstGeom prst="ellipse">
              <a:avLst/>
            </a:prstGeom>
            <a:noFill/>
            <a:ln w="304800" cap="flat">
              <a:solidFill>
                <a:srgbClr val="446EB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1" name="Oval 36"/>
            <p:cNvSpPr/>
            <p:nvPr/>
          </p:nvSpPr>
          <p:spPr>
            <a:xfrm>
              <a:off x="1452944" y="1452941"/>
              <a:ext cx="5915505" cy="5915501"/>
            </a:xfrm>
            <a:prstGeom prst="ellipse">
              <a:avLst/>
            </a:prstGeom>
            <a:noFill/>
            <a:ln w="304800" cap="flat">
              <a:solidFill>
                <a:srgbClr val="EDC20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2" name="Oval 37"/>
            <p:cNvSpPr/>
            <p:nvPr/>
          </p:nvSpPr>
          <p:spPr>
            <a:xfrm>
              <a:off x="1201490" y="1201488"/>
              <a:ext cx="6418413" cy="6418413"/>
            </a:xfrm>
            <a:prstGeom prst="ellipse">
              <a:avLst/>
            </a:prstGeom>
            <a:noFill/>
            <a:ln w="304800" cap="flat">
              <a:solidFill>
                <a:srgbClr val="28B566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374" name="Rubrik 1"/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algn="ctr" defTabSz="1554480">
              <a:lnSpc>
                <a:spcPts val="6800"/>
              </a:lnSpc>
              <a:defRPr sz="5440" b="1"/>
            </a:pPr>
            <a:r>
              <a:rPr sz="5100" dirty="0" err="1"/>
              <a:t>Selligent</a:t>
            </a:r>
            <a:r>
              <a:rPr sz="5100" dirty="0"/>
              <a:t> Marketing Cloud enables targeted campaigns </a:t>
            </a:r>
            <a:br>
              <a:rPr sz="5100" dirty="0"/>
            </a:br>
            <a:r>
              <a:rPr sz="5100" dirty="0"/>
              <a:t>and 1-2-1 dialogues based upon insights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ruppera"/>
          <p:cNvGrpSpPr/>
          <p:nvPr/>
        </p:nvGrpSpPr>
        <p:grpSpPr>
          <a:xfrm>
            <a:off x="2534540" y="3655633"/>
            <a:ext cx="19327620" cy="8592898"/>
            <a:chOff x="0" y="0"/>
            <a:chExt cx="19327618" cy="8592896"/>
          </a:xfrm>
        </p:grpSpPr>
        <p:pic>
          <p:nvPicPr>
            <p:cNvPr id="1378" name="Picture 9" descr="Picture 9"/>
            <p:cNvPicPr>
              <a:picLocks noChangeAspect="1"/>
            </p:cNvPicPr>
            <p:nvPr/>
          </p:nvPicPr>
          <p:blipFill>
            <a:blip r:embed="rId3"/>
            <a:srcRect l="6396" r="7397" b="8252"/>
            <a:stretch>
              <a:fillRect/>
            </a:stretch>
          </p:blipFill>
          <p:spPr>
            <a:xfrm>
              <a:off x="0" y="0"/>
              <a:ext cx="17185793" cy="8592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9" name="Picture 7" descr="Picture 7"/>
            <p:cNvPicPr>
              <a:picLocks noChangeAspect="1"/>
            </p:cNvPicPr>
            <p:nvPr/>
          </p:nvPicPr>
          <p:blipFill>
            <a:blip r:embed="rId4"/>
            <a:srcRect l="15898" t="27541" r="21590" b="12287"/>
            <a:stretch>
              <a:fillRect/>
            </a:stretch>
          </p:blipFill>
          <p:spPr>
            <a:xfrm>
              <a:off x="12097378" y="2543527"/>
              <a:ext cx="7230241" cy="5609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2" name="Rubrik 1"/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algn="ctr" defTabSz="1609344">
              <a:lnSpc>
                <a:spcPts val="7000"/>
              </a:lnSpc>
              <a:defRPr sz="5632" b="1"/>
            </a:pPr>
            <a:r>
              <a:rPr sz="5100" dirty="0" err="1"/>
              <a:t>Selligent</a:t>
            </a:r>
            <a:r>
              <a:rPr sz="5100" dirty="0"/>
              <a:t> Marketing Cloud – </a:t>
            </a:r>
            <a:r>
              <a:rPr sz="5100" dirty="0" err="1"/>
              <a:t>Hunkemoller</a:t>
            </a:r>
            <a:r>
              <a:rPr sz="5100" dirty="0"/>
              <a:t> Case Study</a:t>
            </a:r>
            <a:br>
              <a:rPr sz="5100" dirty="0"/>
            </a:br>
            <a:r>
              <a:rPr sz="5100" dirty="0"/>
              <a:t>Underneath the underwear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TextBox 3"/>
          <p:cNvSpPr txBox="1"/>
          <p:nvPr/>
        </p:nvSpPr>
        <p:spPr>
          <a:xfrm>
            <a:off x="8845539" y="3462982"/>
            <a:ext cx="708354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 b="1"/>
            </a:lvl1pPr>
          </a:lstStyle>
          <a:p>
            <a:r>
              <a:t>Maturity curve for your loyalty work</a:t>
            </a:r>
          </a:p>
        </p:txBody>
      </p:sp>
      <p:sp>
        <p:nvSpPr>
          <p:cNvPr id="1387" name="TextBox 5"/>
          <p:cNvSpPr txBox="1"/>
          <p:nvPr/>
        </p:nvSpPr>
        <p:spPr>
          <a:xfrm>
            <a:off x="3829776" y="4878497"/>
            <a:ext cx="340909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2200" b="1" i="1">
                <a:solidFill>
                  <a:schemeClr val="accent1"/>
                </a:solidFill>
              </a:defRPr>
            </a:pPr>
            <a:r>
              <a:t>Customer</a:t>
            </a:r>
            <a:br/>
            <a:r>
              <a:t>insights, </a:t>
            </a:r>
            <a:br/>
            <a:r>
              <a:t>i.e. ability to understand</a:t>
            </a:r>
          </a:p>
        </p:txBody>
      </p:sp>
      <p:sp>
        <p:nvSpPr>
          <p:cNvPr id="1388" name="TextBox 8"/>
          <p:cNvSpPr txBox="1"/>
          <p:nvPr/>
        </p:nvSpPr>
        <p:spPr>
          <a:xfrm>
            <a:off x="3157817" y="6761508"/>
            <a:ext cx="1996538" cy="414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r">
              <a:defRPr sz="2200" b="1" i="1"/>
            </a:pPr>
            <a:r>
              <a:t>Confirm</a:t>
            </a:r>
          </a:p>
          <a:p>
            <a:pPr algn="r">
              <a:defRPr sz="2200" b="1" i="1"/>
            </a:pPr>
            <a:endParaRPr/>
          </a:p>
          <a:p>
            <a:pPr algn="r">
              <a:defRPr sz="2200" b="1" i="1"/>
            </a:pPr>
            <a:endParaRPr/>
          </a:p>
          <a:p>
            <a:pPr algn="r">
              <a:defRPr sz="2200" b="1" i="1"/>
            </a:pPr>
            <a:endParaRPr/>
          </a:p>
          <a:p>
            <a:pPr algn="r">
              <a:defRPr sz="2200" b="1" i="1"/>
            </a:pPr>
            <a:endParaRPr/>
          </a:p>
          <a:p>
            <a:pPr algn="r">
              <a:defRPr sz="2200" b="1" i="1"/>
            </a:pPr>
            <a:r>
              <a:t>Acknowledge</a:t>
            </a:r>
          </a:p>
          <a:p>
            <a:pPr algn="r">
              <a:defRPr sz="2200" b="1" i="1"/>
            </a:pPr>
            <a:endParaRPr/>
          </a:p>
          <a:p>
            <a:pPr algn="r">
              <a:defRPr sz="2200" b="1" i="1"/>
            </a:pPr>
            <a:br/>
            <a:endParaRPr/>
          </a:p>
          <a:p>
            <a:pPr algn="r">
              <a:defRPr sz="2200" b="1" i="1"/>
            </a:pPr>
            <a:endParaRPr/>
          </a:p>
          <a:p>
            <a:pPr algn="r">
              <a:defRPr sz="2200" b="1" i="1"/>
            </a:pPr>
            <a:endParaRPr/>
          </a:p>
          <a:p>
            <a:pPr algn="r">
              <a:defRPr sz="2200" b="1" i="1"/>
            </a:pPr>
            <a:r>
              <a:t>Identify</a:t>
            </a:r>
          </a:p>
        </p:txBody>
      </p:sp>
      <p:sp>
        <p:nvSpPr>
          <p:cNvPr id="1389" name="TextBox 11"/>
          <p:cNvSpPr txBox="1"/>
          <p:nvPr/>
        </p:nvSpPr>
        <p:spPr>
          <a:xfrm>
            <a:off x="7290413" y="9635787"/>
            <a:ext cx="2554358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342900" indent="-342900">
              <a:buClr>
                <a:schemeClr val="accent1"/>
              </a:buClr>
              <a:buSzPct val="100000"/>
              <a:buFont typeface="Helvetica"/>
              <a:buChar char="•"/>
              <a:defRPr sz="2400"/>
            </a:pPr>
            <a:r>
              <a:t>Traditional</a:t>
            </a:r>
            <a:br/>
            <a:r>
              <a:t>loyalty scheme</a:t>
            </a:r>
          </a:p>
        </p:txBody>
      </p:sp>
      <p:sp>
        <p:nvSpPr>
          <p:cNvPr id="1390" name="TextBox 20"/>
          <p:cNvSpPr txBox="1"/>
          <p:nvPr/>
        </p:nvSpPr>
        <p:spPr>
          <a:xfrm>
            <a:off x="10622800" y="8557110"/>
            <a:ext cx="2859455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342900" indent="-342900">
              <a:buClr>
                <a:schemeClr val="accent1"/>
              </a:buClr>
              <a:buSzPct val="100000"/>
              <a:buFont typeface="Helvetica"/>
              <a:buChar char="•"/>
              <a:defRPr sz="2400"/>
            </a:pPr>
            <a:r>
              <a:t>Segment specific</a:t>
            </a:r>
            <a:br/>
            <a:r>
              <a:t>loyalty approach</a:t>
            </a:r>
          </a:p>
        </p:txBody>
      </p:sp>
      <p:sp>
        <p:nvSpPr>
          <p:cNvPr id="1391" name="TextBox 21"/>
          <p:cNvSpPr txBox="1"/>
          <p:nvPr/>
        </p:nvSpPr>
        <p:spPr>
          <a:xfrm>
            <a:off x="14424157" y="7113747"/>
            <a:ext cx="208034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342900" indent="-342900">
              <a:buClr>
                <a:schemeClr val="accent1"/>
              </a:buClr>
              <a:buSzPct val="100000"/>
              <a:buFont typeface="Helvetica"/>
              <a:buChar char="•"/>
              <a:defRPr sz="2400"/>
            </a:pPr>
            <a:r>
              <a:t>One-to-one</a:t>
            </a:r>
            <a:br/>
            <a:r>
              <a:t>loyalty</a:t>
            </a:r>
          </a:p>
        </p:txBody>
      </p:sp>
      <p:sp>
        <p:nvSpPr>
          <p:cNvPr id="1392" name="TextBox 22"/>
          <p:cNvSpPr txBox="1"/>
          <p:nvPr/>
        </p:nvSpPr>
        <p:spPr>
          <a:xfrm>
            <a:off x="17302944" y="6059990"/>
            <a:ext cx="2588737" cy="128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342900" indent="-342900">
              <a:buClr>
                <a:schemeClr val="accent1"/>
              </a:buClr>
              <a:buSzPct val="100000"/>
              <a:buFont typeface="Helvetica"/>
              <a:buChar char="•"/>
              <a:defRPr sz="2400"/>
            </a:pPr>
            <a:r>
              <a:t>Real time </a:t>
            </a:r>
            <a:br/>
            <a:r>
              <a:t>personalization</a:t>
            </a:r>
            <a:br/>
            <a:endParaRPr/>
          </a:p>
        </p:txBody>
      </p:sp>
      <p:sp>
        <p:nvSpPr>
          <p:cNvPr id="1393" name="Straight Arrow Connector 15"/>
          <p:cNvSpPr/>
          <p:nvPr/>
        </p:nvSpPr>
        <p:spPr>
          <a:xfrm>
            <a:off x="5678625" y="11011544"/>
            <a:ext cx="12241361" cy="54211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94" name="Straight Arrow Connector 18"/>
          <p:cNvSpPr/>
          <p:nvPr/>
        </p:nvSpPr>
        <p:spPr>
          <a:xfrm flipV="1">
            <a:off x="5678625" y="6377354"/>
            <a:ext cx="1" cy="4646891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95" name="Right Arrow 24"/>
          <p:cNvSpPr/>
          <p:nvPr/>
        </p:nvSpPr>
        <p:spPr>
          <a:xfrm rot="20537302">
            <a:off x="6908155" y="6464408"/>
            <a:ext cx="11865641" cy="10843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2400"/>
            </a:pPr>
            <a:endParaRPr/>
          </a:p>
        </p:txBody>
      </p:sp>
      <p:sp>
        <p:nvSpPr>
          <p:cNvPr id="1396" name="TextBox 25"/>
          <p:cNvSpPr txBox="1"/>
          <p:nvPr/>
        </p:nvSpPr>
        <p:spPr>
          <a:xfrm rot="20536848">
            <a:off x="9715013" y="6310191"/>
            <a:ext cx="4839887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2000" i="1"/>
            </a:lvl1pPr>
          </a:lstStyle>
          <a:p>
            <a:r>
              <a:t>Improved accuracy in marketing activities</a:t>
            </a:r>
          </a:p>
        </p:txBody>
      </p:sp>
      <p:sp>
        <p:nvSpPr>
          <p:cNvPr id="1397" name="TextBox 14"/>
          <p:cNvSpPr txBox="1"/>
          <p:nvPr/>
        </p:nvSpPr>
        <p:spPr>
          <a:xfrm>
            <a:off x="17528101" y="11367472"/>
            <a:ext cx="3037330" cy="84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2200" b="1" i="1">
                <a:solidFill>
                  <a:schemeClr val="accent1"/>
                </a:solidFill>
              </a:defRPr>
            </a:pPr>
            <a:r>
              <a:t>Customer experience</a:t>
            </a:r>
            <a:br/>
            <a:r>
              <a:t>i.e. abitity to react</a:t>
            </a:r>
          </a:p>
        </p:txBody>
      </p:sp>
      <p:sp>
        <p:nvSpPr>
          <p:cNvPr id="1398" name="textruta 16"/>
          <p:cNvSpPr txBox="1"/>
          <p:nvPr/>
        </p:nvSpPr>
        <p:spPr>
          <a:xfrm>
            <a:off x="6532429" y="11367472"/>
            <a:ext cx="108350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i="1"/>
            </a:lvl1pPr>
          </a:lstStyle>
          <a:p>
            <a:r>
              <a:t>Monthly</a:t>
            </a:r>
          </a:p>
        </p:txBody>
      </p:sp>
      <p:sp>
        <p:nvSpPr>
          <p:cNvPr id="1399" name="textruta 17"/>
          <p:cNvSpPr txBox="1"/>
          <p:nvPr/>
        </p:nvSpPr>
        <p:spPr>
          <a:xfrm>
            <a:off x="9474950" y="11367472"/>
            <a:ext cx="130165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i="1"/>
            </a:lvl1pPr>
          </a:lstStyle>
          <a:p>
            <a:r>
              <a:t>Bi-weekly</a:t>
            </a:r>
          </a:p>
        </p:txBody>
      </p:sp>
      <p:sp>
        <p:nvSpPr>
          <p:cNvPr id="1400" name="textruta 18"/>
          <p:cNvSpPr txBox="1"/>
          <p:nvPr/>
        </p:nvSpPr>
        <p:spPr>
          <a:xfrm>
            <a:off x="12438633" y="11367472"/>
            <a:ext cx="97068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i="1"/>
            </a:lvl1pPr>
          </a:lstStyle>
          <a:p>
            <a:r>
              <a:t>Weekly</a:t>
            </a:r>
          </a:p>
        </p:txBody>
      </p:sp>
      <p:sp>
        <p:nvSpPr>
          <p:cNvPr id="1401" name="textruta 19"/>
          <p:cNvSpPr txBox="1"/>
          <p:nvPr/>
        </p:nvSpPr>
        <p:spPr>
          <a:xfrm>
            <a:off x="15223157" y="11367472"/>
            <a:ext cx="162770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i="1"/>
            </a:lvl1pPr>
          </a:lstStyle>
          <a:p>
            <a:r>
              <a:t>Immediately</a:t>
            </a:r>
          </a:p>
        </p:txBody>
      </p:sp>
      <p:sp>
        <p:nvSpPr>
          <p:cNvPr id="1402" name="Rubrik 1"/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ts val="8000"/>
              </a:lnSpc>
              <a:defRPr sz="6400" b="1"/>
            </a:lvl1pPr>
          </a:lstStyle>
          <a:p>
            <a:r>
              <a:rPr sz="5100" dirty="0"/>
              <a:t>Your ability to understand and react is critical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ruppera"/>
          <p:cNvGrpSpPr/>
          <p:nvPr/>
        </p:nvGrpSpPr>
        <p:grpSpPr>
          <a:xfrm>
            <a:off x="681827" y="4663419"/>
            <a:ext cx="23020347" cy="5614386"/>
            <a:chOff x="0" y="0"/>
            <a:chExt cx="23020346" cy="5614385"/>
          </a:xfrm>
        </p:grpSpPr>
        <p:sp>
          <p:nvSpPr>
            <p:cNvPr id="1406" name="textruta 2"/>
            <p:cNvSpPr txBox="1"/>
            <p:nvPr/>
          </p:nvSpPr>
          <p:spPr>
            <a:xfrm>
              <a:off x="7914735" y="258147"/>
              <a:ext cx="6936194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800" b="1">
                  <a:latin typeface="Benton Sans Light"/>
                  <a:ea typeface="Benton Sans Light"/>
                  <a:cs typeface="Benton Sans Light"/>
                  <a:sym typeface="Benton Sans Light"/>
                </a:defRPr>
              </a:lvl1pPr>
            </a:lstStyle>
            <a:p>
              <a:pPr algn="ctr"/>
              <a:r>
                <a:rPr dirty="0"/>
                <a:t>How should loyalty be created in the new era?</a:t>
              </a:r>
            </a:p>
          </p:txBody>
        </p:sp>
        <p:sp>
          <p:nvSpPr>
            <p:cNvPr id="1407" name="Rektangel: rundade hörn 7"/>
            <p:cNvSpPr/>
            <p:nvPr/>
          </p:nvSpPr>
          <p:spPr>
            <a:xfrm>
              <a:off x="6612072" y="0"/>
              <a:ext cx="9388204" cy="948094"/>
            </a:xfrm>
            <a:prstGeom prst="roundRect">
              <a:avLst>
                <a:gd name="adj" fmla="val 16667"/>
              </a:avLst>
            </a:prstGeom>
            <a:noFill/>
            <a:ln w="38100" cap="flat">
              <a:solidFill>
                <a:srgbClr val="0096A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410" name="Gruppera"/>
            <p:cNvGrpSpPr/>
            <p:nvPr/>
          </p:nvGrpSpPr>
          <p:grpSpPr>
            <a:xfrm>
              <a:off x="0" y="2497554"/>
              <a:ext cx="4277967" cy="3116831"/>
              <a:chOff x="0" y="0"/>
              <a:chExt cx="4277966" cy="3116829"/>
            </a:xfrm>
          </p:grpSpPr>
          <p:sp>
            <p:nvSpPr>
              <p:cNvPr id="1408" name="textruta 3"/>
              <p:cNvSpPr txBox="1"/>
              <p:nvPr/>
            </p:nvSpPr>
            <p:spPr>
              <a:xfrm>
                <a:off x="640519" y="1126615"/>
                <a:ext cx="2996928" cy="86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>
                  <a:defRPr sz="2800" b="1">
                    <a:latin typeface="Benton Sans Light"/>
                    <a:ea typeface="Benton Sans Light"/>
                    <a:cs typeface="Benton Sans Light"/>
                    <a:sym typeface="Benton Sans Light"/>
                  </a:defRPr>
                </a:pPr>
                <a:r>
                  <a:t>Every interaction </a:t>
                </a:r>
                <a:br/>
                <a:r>
                  <a:t>matters</a:t>
                </a:r>
              </a:p>
            </p:txBody>
          </p:sp>
          <p:sp>
            <p:nvSpPr>
              <p:cNvPr id="1409" name="Rektangel: rundade hörn 8"/>
              <p:cNvSpPr/>
              <p:nvPr/>
            </p:nvSpPr>
            <p:spPr>
              <a:xfrm>
                <a:off x="0" y="0"/>
                <a:ext cx="4277967" cy="3116830"/>
              </a:xfrm>
              <a:prstGeom prst="roundRect">
                <a:avLst>
                  <a:gd name="adj" fmla="val 10586"/>
                </a:avLst>
              </a:prstGeom>
              <a:noFill/>
              <a:ln w="38100" cap="flat">
                <a:solidFill>
                  <a:srgbClr val="0096AA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1413" name="Gruppera"/>
            <p:cNvGrpSpPr/>
            <p:nvPr/>
          </p:nvGrpSpPr>
          <p:grpSpPr>
            <a:xfrm>
              <a:off x="9371189" y="2497554"/>
              <a:ext cx="4277967" cy="3116831"/>
              <a:chOff x="0" y="0"/>
              <a:chExt cx="4277966" cy="3116829"/>
            </a:xfrm>
          </p:grpSpPr>
          <p:sp>
            <p:nvSpPr>
              <p:cNvPr id="1411" name="textruta 4"/>
              <p:cNvSpPr txBox="1"/>
              <p:nvPr/>
            </p:nvSpPr>
            <p:spPr>
              <a:xfrm>
                <a:off x="114698" y="1126615"/>
                <a:ext cx="4043760" cy="86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>
                  <a:defRPr sz="2800" b="1">
                    <a:latin typeface="Benton Sans Light"/>
                    <a:ea typeface="Benton Sans Light"/>
                    <a:cs typeface="Benton Sans Light"/>
                    <a:sym typeface="Benton Sans Light"/>
                  </a:defRPr>
                </a:pPr>
                <a:r>
                  <a:t>Targeted and </a:t>
                </a:r>
                <a:br/>
                <a:r>
                  <a:t>personalized dialogues </a:t>
                </a:r>
              </a:p>
            </p:txBody>
          </p:sp>
          <p:sp>
            <p:nvSpPr>
              <p:cNvPr id="1412" name="Rektangel: rundade hörn 9"/>
              <p:cNvSpPr/>
              <p:nvPr/>
            </p:nvSpPr>
            <p:spPr>
              <a:xfrm>
                <a:off x="0" y="0"/>
                <a:ext cx="4277967" cy="3116830"/>
              </a:xfrm>
              <a:prstGeom prst="roundRect">
                <a:avLst>
                  <a:gd name="adj" fmla="val 10423"/>
                </a:avLst>
              </a:prstGeom>
              <a:noFill/>
              <a:ln w="38100" cap="flat">
                <a:solidFill>
                  <a:srgbClr val="0096AA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1416" name="Gruppera"/>
            <p:cNvGrpSpPr/>
            <p:nvPr/>
          </p:nvGrpSpPr>
          <p:grpSpPr>
            <a:xfrm>
              <a:off x="14056785" y="2497554"/>
              <a:ext cx="4277967" cy="3116831"/>
              <a:chOff x="0" y="0"/>
              <a:chExt cx="4277966" cy="3116829"/>
            </a:xfrm>
          </p:grpSpPr>
          <p:sp>
            <p:nvSpPr>
              <p:cNvPr id="1414" name="textruta 5"/>
              <p:cNvSpPr txBox="1"/>
              <p:nvPr/>
            </p:nvSpPr>
            <p:spPr>
              <a:xfrm>
                <a:off x="431452" y="910715"/>
                <a:ext cx="3356063" cy="1295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>
                  <a:defRPr sz="2800" b="1">
                    <a:latin typeface="Benton Sans Light"/>
                    <a:ea typeface="Benton Sans Light"/>
                    <a:cs typeface="Benton Sans Light"/>
                    <a:sym typeface="Benton Sans Light"/>
                  </a:defRPr>
                </a:pPr>
                <a:r>
                  <a:t>Create abilities</a:t>
                </a:r>
                <a:br/>
                <a:r>
                  <a:t>to understand customer insights</a:t>
                </a:r>
              </a:p>
            </p:txBody>
          </p:sp>
          <p:sp>
            <p:nvSpPr>
              <p:cNvPr id="1415" name="Rektangel: rundade hörn 10"/>
              <p:cNvSpPr/>
              <p:nvPr/>
            </p:nvSpPr>
            <p:spPr>
              <a:xfrm>
                <a:off x="0" y="0"/>
                <a:ext cx="4277967" cy="3116830"/>
              </a:xfrm>
              <a:prstGeom prst="roundRect">
                <a:avLst>
                  <a:gd name="adj" fmla="val 10553"/>
                </a:avLst>
              </a:prstGeom>
              <a:noFill/>
              <a:ln w="38100" cap="flat">
                <a:solidFill>
                  <a:srgbClr val="0096AA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1419" name="Gruppera"/>
            <p:cNvGrpSpPr/>
            <p:nvPr/>
          </p:nvGrpSpPr>
          <p:grpSpPr>
            <a:xfrm>
              <a:off x="18742379" y="2497554"/>
              <a:ext cx="4277967" cy="3116831"/>
              <a:chOff x="0" y="0"/>
              <a:chExt cx="4277966" cy="3116829"/>
            </a:xfrm>
          </p:grpSpPr>
          <p:sp>
            <p:nvSpPr>
              <p:cNvPr id="1417" name="textruta 6"/>
              <p:cNvSpPr txBox="1"/>
              <p:nvPr/>
            </p:nvSpPr>
            <p:spPr>
              <a:xfrm>
                <a:off x="460953" y="1126615"/>
                <a:ext cx="3356063" cy="86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2800" b="1">
                    <a:latin typeface="Benton Sans Light"/>
                    <a:ea typeface="Benton Sans Light"/>
                    <a:cs typeface="Benton Sans Light"/>
                    <a:sym typeface="Benton Sans Light"/>
                  </a:defRPr>
                </a:lvl1pPr>
              </a:lstStyle>
              <a:p>
                <a:r>
                  <a:t>Create abilities to  react; digital tools</a:t>
                </a:r>
              </a:p>
            </p:txBody>
          </p:sp>
          <p:sp>
            <p:nvSpPr>
              <p:cNvPr id="1418" name="Rektangel: rundade hörn 11"/>
              <p:cNvSpPr/>
              <p:nvPr/>
            </p:nvSpPr>
            <p:spPr>
              <a:xfrm>
                <a:off x="0" y="0"/>
                <a:ext cx="4277967" cy="3116830"/>
              </a:xfrm>
              <a:prstGeom prst="roundRect">
                <a:avLst>
                  <a:gd name="adj" fmla="val 10273"/>
                </a:avLst>
              </a:prstGeom>
              <a:noFill/>
              <a:ln w="38100" cap="flat">
                <a:solidFill>
                  <a:srgbClr val="0096AA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1420" name="Rak koppling 13"/>
            <p:cNvSpPr/>
            <p:nvPr/>
          </p:nvSpPr>
          <p:spPr>
            <a:xfrm>
              <a:off x="2113581" y="1813088"/>
              <a:ext cx="18789329" cy="1"/>
            </a:xfrm>
            <a:prstGeom prst="line">
              <a:avLst/>
            </a:prstGeom>
            <a:noFill/>
            <a:ln w="38100" cap="flat">
              <a:solidFill>
                <a:srgbClr val="0096A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21" name="Rak koppling 18"/>
            <p:cNvSpPr/>
            <p:nvPr/>
          </p:nvSpPr>
          <p:spPr>
            <a:xfrm>
              <a:off x="11510173" y="1825232"/>
              <a:ext cx="1" cy="672323"/>
            </a:xfrm>
            <a:prstGeom prst="line">
              <a:avLst/>
            </a:prstGeom>
            <a:noFill/>
            <a:ln w="38100" cap="flat">
              <a:solidFill>
                <a:srgbClr val="0096A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grpSp>
          <p:nvGrpSpPr>
            <p:cNvPr id="1424" name="Gruppera"/>
            <p:cNvGrpSpPr/>
            <p:nvPr/>
          </p:nvGrpSpPr>
          <p:grpSpPr>
            <a:xfrm>
              <a:off x="4685594" y="2497554"/>
              <a:ext cx="4277967" cy="3116831"/>
              <a:chOff x="0" y="0"/>
              <a:chExt cx="4277966" cy="3116829"/>
            </a:xfrm>
          </p:grpSpPr>
          <p:sp>
            <p:nvSpPr>
              <p:cNvPr id="1422" name="Rektangel: rundade hörn 26"/>
              <p:cNvSpPr/>
              <p:nvPr/>
            </p:nvSpPr>
            <p:spPr>
              <a:xfrm>
                <a:off x="0" y="0"/>
                <a:ext cx="4277967" cy="3116830"/>
              </a:xfrm>
              <a:prstGeom prst="roundRect">
                <a:avLst>
                  <a:gd name="adj" fmla="val 10240"/>
                </a:avLst>
              </a:prstGeom>
              <a:noFill/>
              <a:ln w="38100" cap="flat">
                <a:solidFill>
                  <a:srgbClr val="0096AA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423" name="textruta 27"/>
              <p:cNvSpPr txBox="1"/>
              <p:nvPr/>
            </p:nvSpPr>
            <p:spPr>
              <a:xfrm>
                <a:off x="265298" y="1126615"/>
                <a:ext cx="3747369" cy="86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>
                  <a:defRPr sz="2800" b="1">
                    <a:latin typeface="Benton Sans Light"/>
                    <a:ea typeface="Benton Sans Light"/>
                    <a:cs typeface="Benton Sans Light"/>
                    <a:sym typeface="Benton Sans Light"/>
                  </a:defRPr>
                </a:pPr>
                <a:r>
                  <a:t>Customer satisfaction</a:t>
                </a:r>
                <a:br/>
                <a:r>
                  <a:t>is not enough</a:t>
                </a:r>
              </a:p>
            </p:txBody>
          </p:sp>
        </p:grpSp>
        <p:sp>
          <p:nvSpPr>
            <p:cNvPr id="1425" name="Rak koppling 30"/>
            <p:cNvSpPr/>
            <p:nvPr/>
          </p:nvSpPr>
          <p:spPr>
            <a:xfrm>
              <a:off x="6824578" y="1835060"/>
              <a:ext cx="1" cy="672323"/>
            </a:xfrm>
            <a:prstGeom prst="line">
              <a:avLst/>
            </a:prstGeom>
            <a:noFill/>
            <a:ln w="38100" cap="flat">
              <a:solidFill>
                <a:srgbClr val="0096A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26" name="Rak koppling 31"/>
            <p:cNvSpPr/>
            <p:nvPr/>
          </p:nvSpPr>
          <p:spPr>
            <a:xfrm>
              <a:off x="2138983" y="1835060"/>
              <a:ext cx="1" cy="672323"/>
            </a:xfrm>
            <a:prstGeom prst="line">
              <a:avLst/>
            </a:prstGeom>
            <a:noFill/>
            <a:ln w="38100" cap="flat">
              <a:solidFill>
                <a:srgbClr val="0096A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27" name="Rak koppling 32"/>
            <p:cNvSpPr/>
            <p:nvPr/>
          </p:nvSpPr>
          <p:spPr>
            <a:xfrm>
              <a:off x="20868664" y="1825231"/>
              <a:ext cx="1" cy="672323"/>
            </a:xfrm>
            <a:prstGeom prst="line">
              <a:avLst/>
            </a:prstGeom>
            <a:noFill/>
            <a:ln w="50800" cap="flat">
              <a:solidFill>
                <a:srgbClr val="0096A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28" name="Rak koppling 33"/>
            <p:cNvSpPr/>
            <p:nvPr/>
          </p:nvSpPr>
          <p:spPr>
            <a:xfrm>
              <a:off x="16195768" y="1829320"/>
              <a:ext cx="1" cy="672323"/>
            </a:xfrm>
            <a:prstGeom prst="line">
              <a:avLst/>
            </a:prstGeom>
            <a:noFill/>
            <a:ln w="38100" cap="flat">
              <a:solidFill>
                <a:srgbClr val="0096AA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430" name="Rubrik 1"/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1810511">
              <a:lnSpc>
                <a:spcPts val="7900"/>
              </a:lnSpc>
              <a:defRPr sz="6336" b="1"/>
            </a:lvl1pPr>
          </a:lstStyle>
          <a:p>
            <a:r>
              <a:rPr sz="5100" dirty="0"/>
              <a:t>A new era for loyalty marketing – to summarize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8" name="Gruppera"/>
          <p:cNvGrpSpPr/>
          <p:nvPr/>
        </p:nvGrpSpPr>
        <p:grpSpPr>
          <a:xfrm>
            <a:off x="3114311" y="10728178"/>
            <a:ext cx="18155377" cy="966982"/>
            <a:chOff x="0" y="0"/>
            <a:chExt cx="18155374" cy="966981"/>
          </a:xfrm>
        </p:grpSpPr>
        <p:pic>
          <p:nvPicPr>
            <p:cNvPr id="1434" name="Bildobjekt 8" descr="Bildobjekt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8232" y="14481"/>
              <a:ext cx="2975263" cy="923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5" name="DigiView_Negativ_Logo.pdf" descr="DigiView_Negativ_Log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0511" y="0"/>
              <a:ext cx="3790192" cy="95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6" name="Bildobjekt 10" descr="Bildobjekt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481"/>
              <a:ext cx="4011066" cy="952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7" name="Bildobjekt 13" descr="Bildobjekt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97718" y="0"/>
              <a:ext cx="3757657" cy="95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9" name="Thank you!"/>
          <p:cNvSpPr txBox="1"/>
          <p:nvPr/>
        </p:nvSpPr>
        <p:spPr>
          <a:xfrm>
            <a:off x="7105494" y="4533900"/>
            <a:ext cx="1017301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0" b="1"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1440" name="Kvadrat"/>
          <p:cNvSpPr/>
          <p:nvPr/>
        </p:nvSpPr>
        <p:spPr>
          <a:xfrm>
            <a:off x="22987000" y="12293600"/>
            <a:ext cx="1270000" cy="127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Ellips 2"/>
          <p:cNvGrpSpPr/>
          <p:nvPr/>
        </p:nvGrpSpPr>
        <p:grpSpPr>
          <a:xfrm>
            <a:off x="7474235" y="4629838"/>
            <a:ext cx="5160797" cy="5156201"/>
            <a:chOff x="0" y="0"/>
            <a:chExt cx="5160796" cy="5156200"/>
          </a:xfrm>
        </p:grpSpPr>
        <p:sp>
          <p:nvSpPr>
            <p:cNvPr id="746" name="Cirkel"/>
            <p:cNvSpPr/>
            <p:nvPr/>
          </p:nvSpPr>
          <p:spPr>
            <a:xfrm>
              <a:off x="-1" y="0"/>
              <a:ext cx="5160798" cy="5156201"/>
            </a:xfrm>
            <a:prstGeom prst="ellips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7" name="Brand"/>
            <p:cNvSpPr txBox="1"/>
            <p:nvPr/>
          </p:nvSpPr>
          <p:spPr>
            <a:xfrm>
              <a:off x="431297" y="1948139"/>
              <a:ext cx="3409202" cy="675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200"/>
              </a:lvl1pPr>
            </a:lstStyle>
            <a:p>
              <a:r>
                <a:t>Brand</a:t>
              </a:r>
            </a:p>
          </p:txBody>
        </p:sp>
      </p:grpSp>
      <p:grpSp>
        <p:nvGrpSpPr>
          <p:cNvPr id="751" name="Ellips 3"/>
          <p:cNvGrpSpPr/>
          <p:nvPr/>
        </p:nvGrpSpPr>
        <p:grpSpPr>
          <a:xfrm>
            <a:off x="9611601" y="7208618"/>
            <a:ext cx="5160798" cy="5156201"/>
            <a:chOff x="0" y="0"/>
            <a:chExt cx="5160796" cy="5156200"/>
          </a:xfrm>
        </p:grpSpPr>
        <p:sp>
          <p:nvSpPr>
            <p:cNvPr id="749" name="Cirkel"/>
            <p:cNvSpPr/>
            <p:nvPr/>
          </p:nvSpPr>
          <p:spPr>
            <a:xfrm>
              <a:off x="-1" y="0"/>
              <a:ext cx="5160798" cy="5156201"/>
            </a:xfrm>
            <a:prstGeom prst="ellips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750" name="Customer Interactions"/>
            <p:cNvSpPr txBox="1"/>
            <p:nvPr/>
          </p:nvSpPr>
          <p:spPr>
            <a:xfrm>
              <a:off x="875797" y="2501979"/>
              <a:ext cx="3409202" cy="1244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200"/>
              </a:lvl1pPr>
            </a:lstStyle>
            <a:p>
              <a:r>
                <a:t>Customer Interactions</a:t>
              </a:r>
            </a:p>
          </p:txBody>
        </p:sp>
      </p:grpSp>
      <p:grpSp>
        <p:nvGrpSpPr>
          <p:cNvPr id="754" name="Ellips 4"/>
          <p:cNvGrpSpPr/>
          <p:nvPr/>
        </p:nvGrpSpPr>
        <p:grpSpPr>
          <a:xfrm>
            <a:off x="11609268" y="4804372"/>
            <a:ext cx="5160797" cy="5156201"/>
            <a:chOff x="0" y="0"/>
            <a:chExt cx="5160796" cy="5156200"/>
          </a:xfrm>
        </p:grpSpPr>
        <p:sp>
          <p:nvSpPr>
            <p:cNvPr id="752" name="Cirkel"/>
            <p:cNvSpPr/>
            <p:nvPr/>
          </p:nvSpPr>
          <p:spPr>
            <a:xfrm>
              <a:off x="-1" y="0"/>
              <a:ext cx="5160798" cy="5156201"/>
            </a:xfrm>
            <a:prstGeom prst="ellips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753" name="Value  proposal"/>
            <p:cNvSpPr txBox="1"/>
            <p:nvPr/>
          </p:nvSpPr>
          <p:spPr>
            <a:xfrm>
              <a:off x="1383797" y="1460579"/>
              <a:ext cx="3409202" cy="1244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200"/>
              </a:pPr>
              <a:r>
                <a:t>Value </a:t>
              </a:r>
              <a:br/>
              <a:r>
                <a:t>proposal</a:t>
              </a:r>
            </a:p>
          </p:txBody>
        </p:sp>
      </p:grpSp>
      <p:sp>
        <p:nvSpPr>
          <p:cNvPr id="755" name="textruta 5"/>
          <p:cNvSpPr txBox="1"/>
          <p:nvPr/>
        </p:nvSpPr>
        <p:spPr>
          <a:xfrm>
            <a:off x="10914905" y="2893962"/>
            <a:ext cx="255419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4000">
                <a:solidFill>
                  <a:schemeClr val="accent3"/>
                </a:solidFill>
                <a:latin typeface="Benton Sans Light"/>
                <a:ea typeface="Benton Sans Light"/>
                <a:cs typeface="Benton Sans Light"/>
                <a:sym typeface="Benton Sans Light"/>
              </a:defRPr>
            </a:pPr>
            <a:r>
              <a:t>Customer </a:t>
            </a:r>
            <a:br/>
            <a:r>
              <a:t>Experience</a:t>
            </a:r>
          </a:p>
        </p:txBody>
      </p:sp>
      <p:sp>
        <p:nvSpPr>
          <p:cNvPr id="756" name="Rak pilkoppling 7"/>
          <p:cNvSpPr/>
          <p:nvPr/>
        </p:nvSpPr>
        <p:spPr>
          <a:xfrm>
            <a:off x="12191999" y="4327136"/>
            <a:ext cx="1" cy="3638243"/>
          </a:xfrm>
          <a:prstGeom prst="line">
            <a:avLst/>
          </a:prstGeom>
          <a:ln w="63500">
            <a:solidFill>
              <a:srgbClr val="B2B2B2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71E13C55-E48A-2045-95D3-AF3AA319B548}"/>
              </a:ext>
            </a:extLst>
          </p:cNvPr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algn="ctr" defTabSz="1463040">
              <a:lnSpc>
                <a:spcPts val="6400"/>
              </a:lnSpc>
              <a:defRPr sz="5120" b="1"/>
            </a:pPr>
            <a:r>
              <a:rPr lang="sv-SE" sz="5100" dirty="0">
                <a:latin typeface="Helvetica" pitchFamily="2" charset="0"/>
              </a:rPr>
              <a:t>Loyalty = brand x </a:t>
            </a:r>
            <a:r>
              <a:rPr lang="sv-SE" sz="5100" dirty="0" err="1">
                <a:latin typeface="Helvetica" pitchFamily="2" charset="0"/>
              </a:rPr>
              <a:t>value</a:t>
            </a:r>
            <a:r>
              <a:rPr lang="sv-SE" sz="5100" dirty="0">
                <a:latin typeface="Helvetica" pitchFamily="2" charset="0"/>
              </a:rPr>
              <a:t> </a:t>
            </a:r>
            <a:r>
              <a:rPr lang="sv-SE" sz="5100" dirty="0" err="1">
                <a:latin typeface="Helvetica" pitchFamily="2" charset="0"/>
              </a:rPr>
              <a:t>proposal</a:t>
            </a:r>
            <a:r>
              <a:rPr lang="sv-SE" sz="5100" dirty="0">
                <a:latin typeface="Helvetica" pitchFamily="2" charset="0"/>
              </a:rPr>
              <a:t> x </a:t>
            </a:r>
            <a:r>
              <a:rPr lang="sv-SE" sz="5100" dirty="0" err="1">
                <a:latin typeface="Helvetica" pitchFamily="2" charset="0"/>
              </a:rPr>
              <a:t>customer</a:t>
            </a:r>
            <a:r>
              <a:rPr lang="sv-SE" sz="5100" dirty="0">
                <a:latin typeface="Helvetica" pitchFamily="2" charset="0"/>
              </a:rPr>
              <a:t> </a:t>
            </a:r>
            <a:r>
              <a:rPr lang="sv-SE" sz="5100" dirty="0" err="1">
                <a:latin typeface="Helvetica" pitchFamily="2" charset="0"/>
              </a:rPr>
              <a:t>interactions</a:t>
            </a:r>
            <a:endParaRPr sz="51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23" y="3042687"/>
            <a:ext cx="19467365" cy="819014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Rektangel"/>
          <p:cNvSpPr/>
          <p:nvPr/>
        </p:nvSpPr>
        <p:spPr>
          <a:xfrm>
            <a:off x="9031059" y="3025911"/>
            <a:ext cx="6588579" cy="4128305"/>
          </a:xfrm>
          <a:prstGeom prst="rect">
            <a:avLst/>
          </a:prstGeom>
          <a:solidFill>
            <a:schemeClr val="accent6">
              <a:alpha val="83137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6400" b="1"/>
            </a:pPr>
            <a:endParaRPr/>
          </a:p>
        </p:txBody>
      </p:sp>
      <p:sp>
        <p:nvSpPr>
          <p:cNvPr id="762" name="Increase  revenues"/>
          <p:cNvSpPr txBox="1"/>
          <p:nvPr/>
        </p:nvSpPr>
        <p:spPr>
          <a:xfrm>
            <a:off x="9110537" y="4044679"/>
            <a:ext cx="6404224" cy="215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5400" b="1"/>
            </a:pPr>
            <a:r>
              <a:t>Increase </a:t>
            </a:r>
            <a:br/>
            <a:r>
              <a:t>revenues </a:t>
            </a:r>
          </a:p>
        </p:txBody>
      </p:sp>
      <p:sp>
        <p:nvSpPr>
          <p:cNvPr id="763" name="Rubrik 1"/>
          <p:cNvSpPr txBox="1">
            <a:spLocks noGrp="1"/>
          </p:cNvSpPr>
          <p:nvPr>
            <p:ph type="title"/>
          </p:nvPr>
        </p:nvSpPr>
        <p:spPr>
          <a:xfrm>
            <a:off x="621265" y="701016"/>
            <a:ext cx="23382766" cy="17821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/>
            </a:lvl1pPr>
          </a:lstStyle>
          <a:p>
            <a:r>
              <a:rPr sz="5100" dirty="0">
                <a:latin typeface="Helvetica" pitchFamily="2" charset="0"/>
                <a:ea typeface="+mn-ea"/>
                <a:cs typeface="+mn-cs"/>
                <a:sym typeface="Helvetica"/>
              </a:rPr>
              <a:t>Why should we care about loyalty? </a:t>
            </a:r>
          </a:p>
        </p:txBody>
      </p:sp>
      <p:sp>
        <p:nvSpPr>
          <p:cNvPr id="764" name="Rektangel"/>
          <p:cNvSpPr/>
          <p:nvPr/>
        </p:nvSpPr>
        <p:spPr>
          <a:xfrm>
            <a:off x="15615592" y="7138076"/>
            <a:ext cx="6433487" cy="4094753"/>
          </a:xfrm>
          <a:prstGeom prst="rect">
            <a:avLst/>
          </a:prstGeom>
          <a:solidFill>
            <a:schemeClr val="accent1">
              <a:alpha val="82745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765" name="Drives customer lifetime value"/>
          <p:cNvSpPr txBox="1"/>
          <p:nvPr/>
        </p:nvSpPr>
        <p:spPr>
          <a:xfrm>
            <a:off x="15604655" y="8235932"/>
            <a:ext cx="6352984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5400" b="1"/>
            </a:lvl1pPr>
          </a:lstStyle>
          <a:p>
            <a:r>
              <a:t>Drives customer lifetime value</a:t>
            </a:r>
          </a:p>
        </p:txBody>
      </p:sp>
      <p:sp>
        <p:nvSpPr>
          <p:cNvPr id="766" name="Rektangel"/>
          <p:cNvSpPr/>
          <p:nvPr/>
        </p:nvSpPr>
        <p:spPr>
          <a:xfrm>
            <a:off x="2508855" y="3042687"/>
            <a:ext cx="6535864" cy="4094753"/>
          </a:xfrm>
          <a:prstGeom prst="rect">
            <a:avLst/>
          </a:prstGeom>
          <a:solidFill>
            <a:srgbClr val="FB002F">
              <a:alpha val="82745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6400" b="1"/>
            </a:pPr>
            <a:endParaRPr/>
          </a:p>
        </p:txBody>
      </p:sp>
      <p:sp>
        <p:nvSpPr>
          <p:cNvPr id="767" name="Strengthen  brand"/>
          <p:cNvSpPr txBox="1"/>
          <p:nvPr/>
        </p:nvSpPr>
        <p:spPr>
          <a:xfrm>
            <a:off x="2600295" y="4205703"/>
            <a:ext cx="6352984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sz="5400" b="1"/>
            </a:pPr>
            <a:r>
              <a:t>Strengthen </a:t>
            </a:r>
            <a:br/>
            <a:r>
              <a:t>brand </a:t>
            </a:r>
          </a:p>
        </p:txBody>
      </p:sp>
      <p:sp>
        <p:nvSpPr>
          <p:cNvPr id="768" name="Rektangel"/>
          <p:cNvSpPr/>
          <p:nvPr/>
        </p:nvSpPr>
        <p:spPr>
          <a:xfrm>
            <a:off x="9044650" y="7138076"/>
            <a:ext cx="6561397" cy="4094753"/>
          </a:xfrm>
          <a:prstGeom prst="rect">
            <a:avLst/>
          </a:prstGeom>
          <a:solidFill>
            <a:schemeClr val="accent5">
              <a:alpha val="81961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6400" b="1"/>
            </a:pPr>
            <a:endParaRPr/>
          </a:p>
        </p:txBody>
      </p:sp>
      <p:sp>
        <p:nvSpPr>
          <p:cNvPr id="769" name="Reduce  churn"/>
          <p:cNvSpPr txBox="1"/>
          <p:nvPr/>
        </p:nvSpPr>
        <p:spPr>
          <a:xfrm>
            <a:off x="9065131" y="8235932"/>
            <a:ext cx="6352984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sz="5400" b="1"/>
            </a:pPr>
            <a:r>
              <a:t>Reduce </a:t>
            </a:r>
            <a:br/>
            <a:r>
              <a:t>churn </a:t>
            </a:r>
          </a:p>
        </p:txBody>
      </p:sp>
      <p:sp>
        <p:nvSpPr>
          <p:cNvPr id="770" name="Rektangel"/>
          <p:cNvSpPr/>
          <p:nvPr/>
        </p:nvSpPr>
        <p:spPr>
          <a:xfrm>
            <a:off x="2508855" y="7138076"/>
            <a:ext cx="6535864" cy="4094753"/>
          </a:xfrm>
          <a:prstGeom prst="rect">
            <a:avLst/>
          </a:prstGeom>
          <a:solidFill>
            <a:srgbClr val="009AAF">
              <a:alpha val="82745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771" name="Decrease  costs"/>
          <p:cNvSpPr txBox="1"/>
          <p:nvPr/>
        </p:nvSpPr>
        <p:spPr>
          <a:xfrm>
            <a:off x="2598463" y="8235932"/>
            <a:ext cx="6352984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sz="5400" b="1"/>
            </a:pPr>
            <a:r>
              <a:t>Decrease </a:t>
            </a:r>
            <a:br/>
            <a:r>
              <a:t>costs</a:t>
            </a:r>
          </a:p>
        </p:txBody>
      </p:sp>
      <p:sp>
        <p:nvSpPr>
          <p:cNvPr id="772" name="Rektangel"/>
          <p:cNvSpPr/>
          <p:nvPr/>
        </p:nvSpPr>
        <p:spPr>
          <a:xfrm>
            <a:off x="15615592" y="3042687"/>
            <a:ext cx="6433487" cy="4094753"/>
          </a:xfrm>
          <a:prstGeom prst="rect">
            <a:avLst/>
          </a:prstGeom>
          <a:solidFill>
            <a:schemeClr val="accent2">
              <a:alpha val="82745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773" name="Improve customer…"/>
          <p:cNvSpPr txBox="1"/>
          <p:nvPr/>
        </p:nvSpPr>
        <p:spPr>
          <a:xfrm>
            <a:off x="15705599" y="3556182"/>
            <a:ext cx="6253472" cy="3067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5400" b="1"/>
            </a:pPr>
            <a:r>
              <a:t>Improve customer</a:t>
            </a:r>
          </a:p>
          <a:p>
            <a:pPr algn="ctr">
              <a:defRPr sz="5400" b="1"/>
            </a:pPr>
            <a:r>
              <a:t>experiences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Rubrik 3"/>
          <p:cNvSpPr txBox="1">
            <a:spLocks noGrp="1"/>
          </p:cNvSpPr>
          <p:nvPr>
            <p:ph type="title"/>
          </p:nvPr>
        </p:nvSpPr>
        <p:spPr>
          <a:xfrm>
            <a:off x="4059287" y="4095276"/>
            <a:ext cx="16265426" cy="5525447"/>
          </a:xfrm>
          <a:prstGeom prst="rect">
            <a:avLst/>
          </a:prstGeom>
        </p:spPr>
        <p:txBody>
          <a:bodyPr/>
          <a:lstStyle/>
          <a:p>
            <a:pPr algn="ctr" defTabSz="1243583">
              <a:lnSpc>
                <a:spcPts val="5400"/>
              </a:lnSpc>
              <a:defRPr sz="4352"/>
            </a:pPr>
            <a:r>
              <a:rPr lang="en-GB" dirty="0"/>
              <a:t>What is the </a:t>
            </a:r>
            <a:r>
              <a:rPr lang="en-GB" dirty="0">
                <a:solidFill>
                  <a:schemeClr val="accent1"/>
                </a:solidFill>
              </a:rPr>
              <a:t>New Era of Loyalty Marketing?</a:t>
            </a:r>
            <a:br>
              <a:rPr lang="en-GB" dirty="0">
                <a:solidFill>
                  <a:schemeClr val="accent1"/>
                </a:solidFill>
              </a:rPr>
            </a:br>
            <a:br>
              <a:rPr lang="en-GB" dirty="0">
                <a:solidFill>
                  <a:schemeClr val="accent1"/>
                </a:solidFill>
              </a:rPr>
            </a:br>
            <a:br>
              <a:rPr lang="en-GB" dirty="0">
                <a:solidFill>
                  <a:schemeClr val="accent1"/>
                </a:solidFill>
              </a:rPr>
            </a:br>
            <a:r>
              <a:rPr lang="en-GB" dirty="0"/>
              <a:t>Real loyalty </a:t>
            </a:r>
            <a:r>
              <a:rPr lang="en-GB" b="1" dirty="0"/>
              <a:t>is not</a:t>
            </a:r>
            <a:r>
              <a:rPr lang="en-GB" dirty="0"/>
              <a:t> bought</a:t>
            </a:r>
            <a:br>
              <a:rPr lang="en-GB" dirty="0"/>
            </a:br>
            <a:br>
              <a:rPr lang="en-GB" dirty="0"/>
            </a:br>
            <a:r>
              <a:rPr lang="en-GB" sz="4352" dirty="0">
                <a:solidFill>
                  <a:schemeClr val="accent3"/>
                </a:solidFill>
              </a:rPr>
              <a:t>D</a:t>
            </a:r>
            <a:r>
              <a:rPr lang="en-GB" dirty="0">
                <a:solidFill>
                  <a:schemeClr val="accent3"/>
                </a:solidFill>
              </a:rPr>
              <a:t>ata-driven and digital customer experiences that assure that you improve real customer loyalty.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 13">
            <a:extLst>
              <a:ext uri="{FF2B5EF4-FFF2-40B4-BE49-F238E27FC236}">
                <a16:creationId xmlns:a16="http://schemas.microsoft.com/office/drawing/2014/main" id="{7AB23880-D3E0-1642-964F-48F3505DE9E2}"/>
              </a:ext>
            </a:extLst>
          </p:cNvPr>
          <p:cNvGrpSpPr/>
          <p:nvPr/>
        </p:nvGrpSpPr>
        <p:grpSpPr>
          <a:xfrm>
            <a:off x="4268149" y="5448444"/>
            <a:ext cx="15816330" cy="7058774"/>
            <a:chOff x="748891" y="1044861"/>
            <a:chExt cx="10684843" cy="4768609"/>
          </a:xfrm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EFCB0171-F5F9-4F46-832B-B7A3EB9AD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37667" y="1722102"/>
              <a:ext cx="1828800" cy="1765300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CC07ED87-58AC-2243-A70E-27694C3A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64119" y="1044861"/>
              <a:ext cx="3213100" cy="1397000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A322F4DA-F426-2144-A036-595501D29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49434" y="1954749"/>
              <a:ext cx="1384300" cy="3187700"/>
            </a:xfrm>
            <a:prstGeom prst="rect">
              <a:avLst/>
            </a:prstGeom>
          </p:spPr>
        </p:pic>
        <p:pic>
          <p:nvPicPr>
            <p:cNvPr id="22" name="Bild 21">
              <a:extLst>
                <a:ext uri="{FF2B5EF4-FFF2-40B4-BE49-F238E27FC236}">
                  <a16:creationId xmlns:a16="http://schemas.microsoft.com/office/drawing/2014/main" id="{931138DA-CF4B-5449-9F30-D2C610D50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45785" y="4419710"/>
              <a:ext cx="3200401" cy="1384300"/>
            </a:xfrm>
            <a:prstGeom prst="rect">
              <a:avLst/>
            </a:prstGeom>
          </p:spPr>
        </p:pic>
        <p:pic>
          <p:nvPicPr>
            <p:cNvPr id="23" name="Bild 22">
              <a:extLst>
                <a:ext uri="{FF2B5EF4-FFF2-40B4-BE49-F238E27FC236}">
                  <a16:creationId xmlns:a16="http://schemas.microsoft.com/office/drawing/2014/main" id="{6D71042C-D46E-7948-9ED6-3147B931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18812" y="1720794"/>
              <a:ext cx="3746500" cy="3200400"/>
            </a:xfrm>
            <a:prstGeom prst="rect">
              <a:avLst/>
            </a:prstGeom>
          </p:spPr>
        </p:pic>
        <p:pic>
          <p:nvPicPr>
            <p:cNvPr id="24" name="Bild 23">
              <a:extLst>
                <a:ext uri="{FF2B5EF4-FFF2-40B4-BE49-F238E27FC236}">
                  <a16:creationId xmlns:a16="http://schemas.microsoft.com/office/drawing/2014/main" id="{EF285120-E6FE-D749-9B23-FAA822258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8891" y="1049267"/>
              <a:ext cx="3886200" cy="2540000"/>
            </a:xfrm>
            <a:prstGeom prst="rect">
              <a:avLst/>
            </a:prstGeom>
          </p:spPr>
        </p:pic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D0731C1D-6A7D-5342-BBAE-E7B31D3F7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17342" y="3478738"/>
              <a:ext cx="1638300" cy="1447800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A3A0777C-81CC-1B4E-8E1B-1A17EDC62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9887" y="3336970"/>
              <a:ext cx="4064000" cy="2476500"/>
            </a:xfrm>
            <a:prstGeom prst="rect">
              <a:avLst/>
            </a:prstGeom>
          </p:spPr>
        </p:pic>
      </p:grpSp>
      <p:sp>
        <p:nvSpPr>
          <p:cNvPr id="27" name="textruta 26">
            <a:extLst>
              <a:ext uri="{FF2B5EF4-FFF2-40B4-BE49-F238E27FC236}">
                <a16:creationId xmlns:a16="http://schemas.microsoft.com/office/drawing/2014/main" id="{AD4AD2F5-9C22-184F-B7C2-67401A5B98E8}"/>
              </a:ext>
            </a:extLst>
          </p:cNvPr>
          <p:cNvSpPr txBox="1"/>
          <p:nvPr/>
        </p:nvSpPr>
        <p:spPr>
          <a:xfrm>
            <a:off x="6400798" y="8590926"/>
            <a:ext cx="2743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1">
              <a:defRPr/>
            </a:pPr>
            <a:r>
              <a:rPr lang="sv-SE" sz="2100" kern="1200" dirty="0">
                <a:latin typeface="BentonSans Medium" panose="02000603000000020004" pitchFamily="2" charset="77"/>
              </a:rPr>
              <a:t>NEW</a:t>
            </a:r>
          </a:p>
          <a:p>
            <a:pPr algn="ctr" hangingPunct="1">
              <a:defRPr/>
            </a:pPr>
            <a:r>
              <a:rPr lang="sv-SE" sz="2100" kern="1200" dirty="0">
                <a:latin typeface="BentonSans Medium" panose="02000603000000020004" pitchFamily="2" charset="77"/>
              </a:rPr>
              <a:t>CUSTOMERS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0D6C025-CB27-0B43-B06D-5B5A1E3BC8D3}"/>
              </a:ext>
            </a:extLst>
          </p:cNvPr>
          <p:cNvSpPr txBox="1"/>
          <p:nvPr/>
        </p:nvSpPr>
        <p:spPr>
          <a:xfrm>
            <a:off x="15216336" y="8590926"/>
            <a:ext cx="2743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1">
              <a:defRPr/>
            </a:pPr>
            <a:r>
              <a:rPr lang="sv-SE" sz="2100" kern="1200" dirty="0">
                <a:latin typeface="BentonSans Medium" panose="02000603000000020004" pitchFamily="2" charset="77"/>
              </a:rPr>
              <a:t>EXISTING</a:t>
            </a:r>
          </a:p>
          <a:p>
            <a:pPr algn="ctr" hangingPunct="1">
              <a:defRPr/>
            </a:pPr>
            <a:r>
              <a:rPr lang="sv-SE" sz="2100" kern="1200" dirty="0">
                <a:latin typeface="BentonSans Medium" panose="02000603000000020004" pitchFamily="2" charset="77"/>
              </a:rPr>
              <a:t>CUSTOMERS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F0F0A76-24E4-5A42-9A88-9D884796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050" y="835803"/>
            <a:ext cx="21224872" cy="1887710"/>
          </a:xfrm>
        </p:spPr>
        <p:txBody>
          <a:bodyPr>
            <a:noAutofit/>
          </a:bodyPr>
          <a:lstStyle/>
          <a:p>
            <a:pPr algn="ctr"/>
            <a:r>
              <a:rPr lang="en-US" sz="5100" b="1" dirty="0">
                <a:latin typeface="Helvetica" pitchFamily="2" charset="0"/>
                <a:ea typeface="+mn-ea"/>
                <a:cs typeface="+mn-cs"/>
              </a:rPr>
              <a:t>The Customer Life Cycle approach is a key concept when striving to reach excellent customer experiences and improved loyalty</a:t>
            </a:r>
            <a:br>
              <a:rPr lang="en-US" sz="5100" b="1" dirty="0">
                <a:latin typeface="Helvetica" pitchFamily="2" charset="0"/>
                <a:ea typeface="+mn-ea"/>
                <a:cs typeface="+mn-cs"/>
              </a:rPr>
            </a:br>
            <a:endParaRPr lang="sv-SE" sz="5100" b="1" dirty="0"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7" name="Frihandsfigur 36">
            <a:extLst>
              <a:ext uri="{FF2B5EF4-FFF2-40B4-BE49-F238E27FC236}">
                <a16:creationId xmlns:a16="http://schemas.microsoft.com/office/drawing/2014/main" id="{D719CE9C-3FA4-7B4E-854E-EE4573EE86EC}"/>
              </a:ext>
            </a:extLst>
          </p:cNvPr>
          <p:cNvSpPr/>
          <p:nvPr/>
        </p:nvSpPr>
        <p:spPr>
          <a:xfrm>
            <a:off x="3472550" y="4280413"/>
            <a:ext cx="5503620" cy="500744"/>
          </a:xfrm>
          <a:custGeom>
            <a:avLst/>
            <a:gdLst>
              <a:gd name="connsiteX0" fmla="*/ 123825 w 2751810"/>
              <a:gd name="connsiteY0" fmla="*/ 0 h 250372"/>
              <a:gd name="connsiteX1" fmla="*/ 720279 w 2751810"/>
              <a:gd name="connsiteY1" fmla="*/ 0 h 250372"/>
              <a:gd name="connsiteX2" fmla="*/ 1984489 w 2751810"/>
              <a:gd name="connsiteY2" fmla="*/ 0 h 250372"/>
              <a:gd name="connsiteX3" fmla="*/ 2626624 w 2751810"/>
              <a:gd name="connsiteY3" fmla="*/ 0 h 250372"/>
              <a:gd name="connsiteX4" fmla="*/ 2751810 w 2751810"/>
              <a:gd name="connsiteY4" fmla="*/ 125186 h 250372"/>
              <a:gd name="connsiteX5" fmla="*/ 2626624 w 2751810"/>
              <a:gd name="connsiteY5" fmla="*/ 250372 h 250372"/>
              <a:gd name="connsiteX6" fmla="*/ 720279 w 2751810"/>
              <a:gd name="connsiteY6" fmla="*/ 250372 h 250372"/>
              <a:gd name="connsiteX7" fmla="*/ 720279 w 2751810"/>
              <a:gd name="connsiteY7" fmla="*/ 247650 h 250372"/>
              <a:gd name="connsiteX8" fmla="*/ 123825 w 2751810"/>
              <a:gd name="connsiteY8" fmla="*/ 247650 h 250372"/>
              <a:gd name="connsiteX9" fmla="*/ 0 w 2751810"/>
              <a:gd name="connsiteY9" fmla="*/ 123825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1810" h="250372">
                <a:moveTo>
                  <a:pt x="123825" y="0"/>
                </a:moveTo>
                <a:lnTo>
                  <a:pt x="720279" y="0"/>
                </a:lnTo>
                <a:lnTo>
                  <a:pt x="1984489" y="0"/>
                </a:lnTo>
                <a:lnTo>
                  <a:pt x="2626624" y="0"/>
                </a:lnTo>
                <a:lnTo>
                  <a:pt x="2751810" y="125186"/>
                </a:lnTo>
                <a:lnTo>
                  <a:pt x="2626624" y="250372"/>
                </a:lnTo>
                <a:lnTo>
                  <a:pt x="720279" y="250372"/>
                </a:lnTo>
                <a:lnTo>
                  <a:pt x="720279" y="247650"/>
                </a:lnTo>
                <a:lnTo>
                  <a:pt x="123825" y="247650"/>
                </a:lnTo>
                <a:lnTo>
                  <a:pt x="0" y="123825"/>
                </a:lnTo>
                <a:close/>
              </a:path>
            </a:pathLst>
          </a:custGeom>
          <a:solidFill>
            <a:srgbClr val="9CEDF7">
              <a:alpha val="29804"/>
            </a:srgbClr>
          </a:solidFill>
          <a:ln>
            <a:solidFill>
              <a:srgbClr val="9CED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defRPr/>
            </a:pPr>
            <a:r>
              <a:rPr lang="sv-SE" sz="2400" kern="1200">
                <a:solidFill>
                  <a:srgbClr val="FFFFFF"/>
                </a:solidFill>
                <a:latin typeface="BentonSans Medium" panose="02000603000000020004" pitchFamily="2" charset="77"/>
              </a:rPr>
              <a:t>Customer attraction</a:t>
            </a:r>
          </a:p>
        </p:txBody>
      </p:sp>
      <p:sp>
        <p:nvSpPr>
          <p:cNvPr id="38" name="Frihandsfigur 37">
            <a:extLst>
              <a:ext uri="{FF2B5EF4-FFF2-40B4-BE49-F238E27FC236}">
                <a16:creationId xmlns:a16="http://schemas.microsoft.com/office/drawing/2014/main" id="{6517073E-A214-ED48-B30F-CEB1F6A467F5}"/>
              </a:ext>
            </a:extLst>
          </p:cNvPr>
          <p:cNvSpPr/>
          <p:nvPr/>
        </p:nvSpPr>
        <p:spPr>
          <a:xfrm>
            <a:off x="9269188" y="4280413"/>
            <a:ext cx="5503620" cy="500744"/>
          </a:xfrm>
          <a:custGeom>
            <a:avLst/>
            <a:gdLst>
              <a:gd name="connsiteX0" fmla="*/ 123825 w 2751810"/>
              <a:gd name="connsiteY0" fmla="*/ 0 h 250372"/>
              <a:gd name="connsiteX1" fmla="*/ 720279 w 2751810"/>
              <a:gd name="connsiteY1" fmla="*/ 0 h 250372"/>
              <a:gd name="connsiteX2" fmla="*/ 1984489 w 2751810"/>
              <a:gd name="connsiteY2" fmla="*/ 0 h 250372"/>
              <a:gd name="connsiteX3" fmla="*/ 2626624 w 2751810"/>
              <a:gd name="connsiteY3" fmla="*/ 0 h 250372"/>
              <a:gd name="connsiteX4" fmla="*/ 2751810 w 2751810"/>
              <a:gd name="connsiteY4" fmla="*/ 125186 h 250372"/>
              <a:gd name="connsiteX5" fmla="*/ 2626624 w 2751810"/>
              <a:gd name="connsiteY5" fmla="*/ 250372 h 250372"/>
              <a:gd name="connsiteX6" fmla="*/ 720279 w 2751810"/>
              <a:gd name="connsiteY6" fmla="*/ 250372 h 250372"/>
              <a:gd name="connsiteX7" fmla="*/ 720279 w 2751810"/>
              <a:gd name="connsiteY7" fmla="*/ 247650 h 250372"/>
              <a:gd name="connsiteX8" fmla="*/ 123825 w 2751810"/>
              <a:gd name="connsiteY8" fmla="*/ 247650 h 250372"/>
              <a:gd name="connsiteX9" fmla="*/ 0 w 2751810"/>
              <a:gd name="connsiteY9" fmla="*/ 123825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1810" h="250372">
                <a:moveTo>
                  <a:pt x="123825" y="0"/>
                </a:moveTo>
                <a:lnTo>
                  <a:pt x="720279" y="0"/>
                </a:lnTo>
                <a:lnTo>
                  <a:pt x="1984489" y="0"/>
                </a:lnTo>
                <a:lnTo>
                  <a:pt x="2626624" y="0"/>
                </a:lnTo>
                <a:lnTo>
                  <a:pt x="2751810" y="125186"/>
                </a:lnTo>
                <a:lnTo>
                  <a:pt x="2626624" y="250372"/>
                </a:lnTo>
                <a:lnTo>
                  <a:pt x="720279" y="250372"/>
                </a:lnTo>
                <a:lnTo>
                  <a:pt x="720279" y="247650"/>
                </a:lnTo>
                <a:lnTo>
                  <a:pt x="123825" y="247650"/>
                </a:lnTo>
                <a:lnTo>
                  <a:pt x="0" y="123825"/>
                </a:lnTo>
                <a:close/>
              </a:path>
            </a:pathLst>
          </a:custGeom>
          <a:solidFill>
            <a:srgbClr val="00CEEA">
              <a:alpha val="29804"/>
            </a:srgbClr>
          </a:solidFill>
          <a:ln>
            <a:solidFill>
              <a:srgbClr val="00CE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defRPr/>
            </a:pPr>
            <a:r>
              <a:rPr lang="sv-SE" sz="2400" kern="1200">
                <a:solidFill>
                  <a:srgbClr val="FFFFFF"/>
                </a:solidFill>
                <a:latin typeface="BentonSans Medium" panose="02000603000000020004" pitchFamily="2" charset="77"/>
              </a:rPr>
              <a:t>Customer aquisition</a:t>
            </a:r>
          </a:p>
        </p:txBody>
      </p:sp>
      <p:sp>
        <p:nvSpPr>
          <p:cNvPr id="39" name="Frihandsfigur 38">
            <a:extLst>
              <a:ext uri="{FF2B5EF4-FFF2-40B4-BE49-F238E27FC236}">
                <a16:creationId xmlns:a16="http://schemas.microsoft.com/office/drawing/2014/main" id="{3F484C37-82F6-8545-A887-3AF33EC0C4A9}"/>
              </a:ext>
            </a:extLst>
          </p:cNvPr>
          <p:cNvSpPr/>
          <p:nvPr/>
        </p:nvSpPr>
        <p:spPr>
          <a:xfrm>
            <a:off x="15065828" y="4280413"/>
            <a:ext cx="5503620" cy="500744"/>
          </a:xfrm>
          <a:custGeom>
            <a:avLst/>
            <a:gdLst>
              <a:gd name="connsiteX0" fmla="*/ 123825 w 2751810"/>
              <a:gd name="connsiteY0" fmla="*/ 0 h 250372"/>
              <a:gd name="connsiteX1" fmla="*/ 720279 w 2751810"/>
              <a:gd name="connsiteY1" fmla="*/ 0 h 250372"/>
              <a:gd name="connsiteX2" fmla="*/ 1984489 w 2751810"/>
              <a:gd name="connsiteY2" fmla="*/ 0 h 250372"/>
              <a:gd name="connsiteX3" fmla="*/ 2626624 w 2751810"/>
              <a:gd name="connsiteY3" fmla="*/ 0 h 250372"/>
              <a:gd name="connsiteX4" fmla="*/ 2751810 w 2751810"/>
              <a:gd name="connsiteY4" fmla="*/ 125186 h 250372"/>
              <a:gd name="connsiteX5" fmla="*/ 2626624 w 2751810"/>
              <a:gd name="connsiteY5" fmla="*/ 250372 h 250372"/>
              <a:gd name="connsiteX6" fmla="*/ 720279 w 2751810"/>
              <a:gd name="connsiteY6" fmla="*/ 250372 h 250372"/>
              <a:gd name="connsiteX7" fmla="*/ 720279 w 2751810"/>
              <a:gd name="connsiteY7" fmla="*/ 247650 h 250372"/>
              <a:gd name="connsiteX8" fmla="*/ 123825 w 2751810"/>
              <a:gd name="connsiteY8" fmla="*/ 247650 h 250372"/>
              <a:gd name="connsiteX9" fmla="*/ 0 w 2751810"/>
              <a:gd name="connsiteY9" fmla="*/ 123825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1810" h="250372">
                <a:moveTo>
                  <a:pt x="123825" y="0"/>
                </a:moveTo>
                <a:lnTo>
                  <a:pt x="720279" y="0"/>
                </a:lnTo>
                <a:lnTo>
                  <a:pt x="1984489" y="0"/>
                </a:lnTo>
                <a:lnTo>
                  <a:pt x="2626624" y="0"/>
                </a:lnTo>
                <a:lnTo>
                  <a:pt x="2751810" y="125186"/>
                </a:lnTo>
                <a:lnTo>
                  <a:pt x="2626624" y="250372"/>
                </a:lnTo>
                <a:lnTo>
                  <a:pt x="720279" y="250372"/>
                </a:lnTo>
                <a:lnTo>
                  <a:pt x="720279" y="247650"/>
                </a:lnTo>
                <a:lnTo>
                  <a:pt x="123825" y="247650"/>
                </a:lnTo>
                <a:lnTo>
                  <a:pt x="0" y="123825"/>
                </a:lnTo>
                <a:close/>
              </a:path>
            </a:pathLst>
          </a:custGeom>
          <a:solidFill>
            <a:srgbClr val="00C28E">
              <a:alpha val="29804"/>
            </a:srgbClr>
          </a:solidFill>
          <a:ln>
            <a:solidFill>
              <a:srgbClr val="00C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defRPr/>
            </a:pPr>
            <a:r>
              <a:rPr lang="sv-SE" sz="2400" kern="1200">
                <a:solidFill>
                  <a:srgbClr val="FFFFFF"/>
                </a:solidFill>
                <a:latin typeface="BentonSans Medium" panose="02000603000000020004" pitchFamily="2" charset="77"/>
              </a:rPr>
              <a:t>Customer development</a:t>
            </a:r>
          </a:p>
        </p:txBody>
      </p:sp>
      <p:pic>
        <p:nvPicPr>
          <p:cNvPr id="45" name="Bild" descr="Bild">
            <a:extLst>
              <a:ext uri="{FF2B5EF4-FFF2-40B4-BE49-F238E27FC236}">
                <a16:creationId xmlns:a16="http://schemas.microsoft.com/office/drawing/2014/main" id="{94A785B2-1EBF-4DD0-AD3D-A3E7BC2840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29531" y="8500205"/>
            <a:ext cx="673198" cy="792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6" name="Bild" descr="Bild">
            <a:extLst>
              <a:ext uri="{FF2B5EF4-FFF2-40B4-BE49-F238E27FC236}">
                <a16:creationId xmlns:a16="http://schemas.microsoft.com/office/drawing/2014/main" id="{80FF4A46-04FF-46BF-8214-191BDC12D8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5754" y="6245535"/>
            <a:ext cx="837212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7" name="Bild" descr="Bild">
            <a:extLst>
              <a:ext uri="{FF2B5EF4-FFF2-40B4-BE49-F238E27FC236}">
                <a16:creationId xmlns:a16="http://schemas.microsoft.com/office/drawing/2014/main" id="{2D0AD82C-9867-40F5-BB29-C8FE0B3916E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42076" y="8698089"/>
            <a:ext cx="848568" cy="432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Bild" descr="Bild">
            <a:extLst>
              <a:ext uri="{FF2B5EF4-FFF2-40B4-BE49-F238E27FC236}">
                <a16:creationId xmlns:a16="http://schemas.microsoft.com/office/drawing/2014/main" id="{D915040B-2B44-4D95-8235-03F7FB5773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64391" y="11222645"/>
            <a:ext cx="784798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Graphic 6" descr="Comment Heart Break outline">
            <a:extLst>
              <a:ext uri="{FF2B5EF4-FFF2-40B4-BE49-F238E27FC236}">
                <a16:creationId xmlns:a16="http://schemas.microsoft.com/office/drawing/2014/main" id="{F1C27F5A-BAF6-4604-A65B-F282AB1AA7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113332" y="7378919"/>
            <a:ext cx="936000" cy="936000"/>
          </a:xfrm>
          <a:prstGeom prst="rect">
            <a:avLst/>
          </a:prstGeom>
        </p:spPr>
      </p:pic>
      <p:pic>
        <p:nvPicPr>
          <p:cNvPr id="11" name="Graphic 10" descr="User Crown Male outline">
            <a:extLst>
              <a:ext uri="{FF2B5EF4-FFF2-40B4-BE49-F238E27FC236}">
                <a16:creationId xmlns:a16="http://schemas.microsoft.com/office/drawing/2014/main" id="{C5983CB8-DE50-48D3-BC94-0A31B55F8A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6251444" y="11222647"/>
            <a:ext cx="966224" cy="966224"/>
          </a:xfrm>
          <a:prstGeom prst="rect">
            <a:avLst/>
          </a:prstGeom>
        </p:spPr>
      </p:pic>
      <p:pic>
        <p:nvPicPr>
          <p:cNvPr id="20" name="Graphic 19" descr="Rating Star with solid fill">
            <a:extLst>
              <a:ext uri="{FF2B5EF4-FFF2-40B4-BE49-F238E27FC236}">
                <a16:creationId xmlns:a16="http://schemas.microsoft.com/office/drawing/2014/main" id="{CB7611E8-58D6-46B5-8AC2-5C179D5EDD7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5901394" y="5654871"/>
            <a:ext cx="1001144" cy="100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02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CX Road.ai" descr="CX Road.ai"/>
          <p:cNvPicPr>
            <a:picLocks noChangeAspect="1"/>
          </p:cNvPicPr>
          <p:nvPr/>
        </p:nvPicPr>
        <p:blipFill>
          <a:blip r:embed="rId3">
            <a:alphaModFix amt="18468"/>
          </a:blip>
          <a:stretch>
            <a:fillRect/>
          </a:stretch>
        </p:blipFill>
        <p:spPr>
          <a:xfrm>
            <a:off x="2546119" y="606275"/>
            <a:ext cx="22633003" cy="1385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Rityta 24.png" descr="Rityta 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6300" y="10388600"/>
            <a:ext cx="1155700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Rityta 6.png" descr="Rityta 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6900" y="411603"/>
            <a:ext cx="2170316" cy="3398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Rityta 17.png" descr="Rityta 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9300" y="1642782"/>
            <a:ext cx="767558" cy="2167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Rityta 6.png" descr="Rityta 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6200" y="1358900"/>
            <a:ext cx="1987096" cy="311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Rityta 3.png" descr="Rityta 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700" y="2475826"/>
            <a:ext cx="1066800" cy="2058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343740" y="4728529"/>
            <a:ext cx="527443" cy="34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539" y="4907398"/>
            <a:ext cx="527443" cy="34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421" y="3744840"/>
            <a:ext cx="527443" cy="34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912" y="3984092"/>
            <a:ext cx="576713" cy="46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Bild" descr="Bil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64218" y="1953728"/>
            <a:ext cx="1080769" cy="671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AdobeStock_397796224 [Konvert] Colors 3.png" descr="AdobeStock_397796224 [Konvert] Colors 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8295636" y="4372821"/>
            <a:ext cx="4874231" cy="3209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Shop-04.png" descr="Shop-0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24779" y="1246374"/>
            <a:ext cx="3353683" cy="3949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Kreditkort-02.png" descr="Kreditkort-0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51100" y="1892300"/>
            <a:ext cx="2286000" cy="2311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present-01.png" descr="present-0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6381" y="1576792"/>
            <a:ext cx="1270003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Bild" descr="Bil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83593" y="11396057"/>
            <a:ext cx="977903" cy="271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Bild" descr="Bil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1964" y="7220329"/>
            <a:ext cx="1080771" cy="671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kasse.png" descr="kasse.png"/>
          <p:cNvPicPr>
            <a:picLocks noChangeAspect="1"/>
          </p:cNvPicPr>
          <p:nvPr/>
        </p:nvPicPr>
        <p:blipFill>
          <a:blip r:embed="rId16"/>
          <a:srcRect t="57425"/>
          <a:stretch>
            <a:fillRect/>
          </a:stretch>
        </p:blipFill>
        <p:spPr>
          <a:xfrm>
            <a:off x="585283" y="6140510"/>
            <a:ext cx="2351867" cy="178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9766" y="9789306"/>
            <a:ext cx="878157" cy="70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0779" y="8759114"/>
            <a:ext cx="576713" cy="46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5123" y="10365422"/>
            <a:ext cx="527443" cy="34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5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0796" y="10642992"/>
            <a:ext cx="576713" cy="46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Bild" descr="Bil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1867" y="4130361"/>
            <a:ext cx="938283" cy="677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Bild" descr="Bil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772" y="4906388"/>
            <a:ext cx="938064" cy="829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511" y="4238607"/>
            <a:ext cx="576713" cy="46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1604" y="4334483"/>
            <a:ext cx="470413" cy="376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Rityta 6.png" descr="Rityta 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800" y="825500"/>
            <a:ext cx="2603500" cy="4076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Bild" descr="Bil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711444" y="2198108"/>
            <a:ext cx="792895" cy="82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5153" y="2828974"/>
            <a:ext cx="527445" cy="34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88646" y="3068226"/>
            <a:ext cx="576713" cy="46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Bild" descr="Bild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691151" y="1037386"/>
            <a:ext cx="938283" cy="774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Rityta 17.png" descr="Rityta 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00" y="2463800"/>
            <a:ext cx="863600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Rityta 3.png" descr="Rityta 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7800" y="10312400"/>
            <a:ext cx="1066800" cy="2058076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Oval"/>
          <p:cNvSpPr/>
          <p:nvPr/>
        </p:nvSpPr>
        <p:spPr>
          <a:xfrm rot="20553318">
            <a:off x="10447972" y="349457"/>
            <a:ext cx="3883509" cy="2485793"/>
          </a:xfrm>
          <a:prstGeom prst="ellipse">
            <a:avLst/>
          </a:prstGeom>
          <a:solidFill>
            <a:srgbClr val="F9DBD5"/>
          </a:solidFill>
          <a:ln w="12700">
            <a:miter lim="400000"/>
          </a:ln>
        </p:spPr>
        <p:txBody>
          <a:bodyPr tIns="91439" bIns="91439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8" name="Rityta 8.png" descr="Rityta 8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2053" y="346971"/>
            <a:ext cx="1907139" cy="2971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Pratbubblor-10.png" descr="Pratbubblor-1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01275" y="148987"/>
            <a:ext cx="1365701" cy="148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Kvinna-06.png" descr="Kvinna-0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10834120" y="442580"/>
            <a:ext cx="2197103" cy="239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Rityta 26.png" descr="Rityta 26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34400" y="8864600"/>
            <a:ext cx="1092200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Bild" descr="Bild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87726" y="1439624"/>
            <a:ext cx="870207" cy="92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Rityta 26.png" descr="Rityta 26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157700" y="6172200"/>
            <a:ext cx="1092200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Rityta 24.png" descr="Rityta 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300" y="3505200"/>
            <a:ext cx="1155700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Man_2-09-09.png" descr="Man_2-09-09.png"/>
          <p:cNvPicPr>
            <a:picLocks noChangeAspect="1"/>
          </p:cNvPicPr>
          <p:nvPr/>
        </p:nvPicPr>
        <p:blipFill>
          <a:blip r:embed="rId26"/>
          <a:srcRect l="16884" r="25573" b="7636"/>
          <a:stretch>
            <a:fillRect/>
          </a:stretch>
        </p:blipFill>
        <p:spPr>
          <a:xfrm>
            <a:off x="13029085" y="-371118"/>
            <a:ext cx="1344651" cy="2348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Rityta 26.png" descr="Rityta 26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67129" y="4224959"/>
            <a:ext cx="1092203" cy="1003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Rityta 17.png" descr="Rityta 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6586" y="840801"/>
            <a:ext cx="863603" cy="2438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Rityta 17.png" descr="Rityta 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3474" y="230841"/>
            <a:ext cx="863603" cy="2438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Rityta 6.png" descr="Rityta 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5700" y="-889000"/>
            <a:ext cx="2603500" cy="4076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Rityta 17.png" descr="Rityta 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8100" y="749300"/>
            <a:ext cx="863600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Bild" descr="Bild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79554" y="7473439"/>
            <a:ext cx="977903" cy="283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Magnet_mobil_-!-- Generator- Adobe Illustrator 24.2.1, SVG Export Plug-In  ---        .png" descr="Magnet_mobil_-!-- Generator- Adobe Illustrator 24.2.1, SVG Export Plug-In  ---        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64200" y="9677400"/>
            <a:ext cx="3530600" cy="287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Window_shop-03.png" descr="Window_shop-03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2655390" y="4597400"/>
            <a:ext cx="2092009" cy="246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-!-- Generator- Adobe Illustrator 24.2.1, SVG Export Plug-In  ---        .png" descr="-!-- Generator- Adobe Illustrator 24.2.1, SVG Export Plug-In  ---        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11633200" y="6248400"/>
            <a:ext cx="1930400" cy="142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Bild" descr="Bild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087588" y="3269014"/>
            <a:ext cx="981475" cy="261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4938" y="5656602"/>
            <a:ext cx="878157" cy="70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0293" y="6232718"/>
            <a:ext cx="527445" cy="34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Bild" descr="Bil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4346" y="6627317"/>
            <a:ext cx="576713" cy="46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Rityta 26.png" descr="Rityta 26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802100" y="6311900"/>
            <a:ext cx="1092200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present-01.png" descr="present-0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4611" y="5795938"/>
            <a:ext cx="1270003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Bild" descr="Bild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71517" y="6131886"/>
            <a:ext cx="1079011" cy="72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Bild" descr="Bild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53126" y="11085644"/>
            <a:ext cx="895767" cy="97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Bild" descr="Bil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03682" y="11478648"/>
            <a:ext cx="792895" cy="82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Bild" descr="Bild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244564" y="8340134"/>
            <a:ext cx="981473" cy="261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Megafon-02.png" descr="Megafon-02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0193000" y="8940800"/>
            <a:ext cx="2590800" cy="23995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1" name="Gruppera"/>
          <p:cNvGrpSpPr/>
          <p:nvPr/>
        </p:nvGrpSpPr>
        <p:grpSpPr>
          <a:xfrm>
            <a:off x="9741820" y="6756400"/>
            <a:ext cx="3593182" cy="4076700"/>
            <a:chOff x="0" y="0"/>
            <a:chExt cx="3593181" cy="4076700"/>
          </a:xfrm>
        </p:grpSpPr>
        <p:pic>
          <p:nvPicPr>
            <p:cNvPr id="986" name="Bild" descr="Bil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1" y="1303331"/>
              <a:ext cx="938284" cy="677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7" name="Bild" descr="Bil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5466" y="1763460"/>
              <a:ext cx="527444" cy="341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8" name="Bild" descr="Bil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93197" y="1970571"/>
              <a:ext cx="1195304" cy="986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9" name="Rityta 5.png" descr="Rityta 5.png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6979" y="0"/>
              <a:ext cx="2616202" cy="4076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0" name="Rityta 17.png" descr="Rityta 17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7479" y="1562100"/>
              <a:ext cx="863602" cy="243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92" name="Bild" descr="Bild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28497" y="3103882"/>
            <a:ext cx="977903" cy="283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Bild" descr="Bild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185424" y="2912458"/>
            <a:ext cx="977903" cy="2840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7941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ruppera"/>
          <p:cNvGrpSpPr/>
          <p:nvPr/>
        </p:nvGrpSpPr>
        <p:grpSpPr>
          <a:xfrm>
            <a:off x="388033" y="-1286879"/>
            <a:ext cx="19055311" cy="10715061"/>
            <a:chOff x="0" y="0"/>
            <a:chExt cx="19055310" cy="10715060"/>
          </a:xfrm>
        </p:grpSpPr>
        <p:sp>
          <p:nvSpPr>
            <p:cNvPr id="1097" name="Rektangel"/>
            <p:cNvSpPr/>
            <p:nvPr/>
          </p:nvSpPr>
          <p:spPr>
            <a:xfrm rot="17880000">
              <a:off x="9072646" y="-5135308"/>
              <a:ext cx="977275" cy="20985675"/>
            </a:xfrm>
            <a:prstGeom prst="rect">
              <a:avLst/>
            </a:prstGeom>
            <a:solidFill>
              <a:srgbClr val="1A1B1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98" name="Rundad rektangel"/>
            <p:cNvSpPr/>
            <p:nvPr/>
          </p:nvSpPr>
          <p:spPr>
            <a:xfrm>
              <a:off x="8598157" y="2796384"/>
              <a:ext cx="977902" cy="2548422"/>
            </a:xfrm>
            <a:prstGeom prst="roundRect">
              <a:avLst>
                <a:gd name="adj" fmla="val 19850"/>
              </a:avLst>
            </a:prstGeom>
            <a:solidFill>
              <a:srgbClr val="1A1B1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99" name="Rundad rektangel"/>
            <p:cNvSpPr/>
            <p:nvPr/>
          </p:nvSpPr>
          <p:spPr>
            <a:xfrm>
              <a:off x="13187090" y="4753195"/>
              <a:ext cx="977902" cy="2865547"/>
            </a:xfrm>
            <a:prstGeom prst="roundRect">
              <a:avLst>
                <a:gd name="adj" fmla="val 19850"/>
              </a:avLst>
            </a:prstGeom>
            <a:solidFill>
              <a:srgbClr val="1A1B1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00" name="Linje"/>
            <p:cNvSpPr/>
            <p:nvPr/>
          </p:nvSpPr>
          <p:spPr>
            <a:xfrm>
              <a:off x="-1" y="288260"/>
              <a:ext cx="18225019" cy="9689518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01" name="Linje"/>
            <p:cNvSpPr/>
            <p:nvPr/>
          </p:nvSpPr>
          <p:spPr>
            <a:xfrm flipV="1">
              <a:off x="13676040" y="5107102"/>
              <a:ext cx="1" cy="1758255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02" name="Linje"/>
            <p:cNvSpPr/>
            <p:nvPr/>
          </p:nvSpPr>
          <p:spPr>
            <a:xfrm flipV="1">
              <a:off x="9087107" y="3053872"/>
              <a:ext cx="1" cy="1373997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08" name="Gruppera"/>
          <p:cNvGrpSpPr/>
          <p:nvPr/>
        </p:nvGrpSpPr>
        <p:grpSpPr>
          <a:xfrm>
            <a:off x="-10280443" y="-2573810"/>
            <a:ext cx="18988053" cy="10715060"/>
            <a:chOff x="0" y="0"/>
            <a:chExt cx="18988051" cy="10715059"/>
          </a:xfrm>
        </p:grpSpPr>
        <p:sp>
          <p:nvSpPr>
            <p:cNvPr id="1104" name="Rektangel"/>
            <p:cNvSpPr/>
            <p:nvPr/>
          </p:nvSpPr>
          <p:spPr>
            <a:xfrm rot="17880000">
              <a:off x="9005390" y="-5135308"/>
              <a:ext cx="977273" cy="20985676"/>
            </a:xfrm>
            <a:prstGeom prst="rect">
              <a:avLst/>
            </a:prstGeom>
            <a:solidFill>
              <a:srgbClr val="1A1B1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05" name="Rundad rektangel"/>
            <p:cNvSpPr/>
            <p:nvPr/>
          </p:nvSpPr>
          <p:spPr>
            <a:xfrm rot="16200000">
              <a:off x="13670861" y="6811227"/>
              <a:ext cx="977902" cy="4066423"/>
            </a:xfrm>
            <a:prstGeom prst="roundRect">
              <a:avLst>
                <a:gd name="adj" fmla="val 19850"/>
              </a:avLst>
            </a:prstGeom>
            <a:solidFill>
              <a:srgbClr val="1A1B1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06" name="Linje"/>
            <p:cNvSpPr/>
            <p:nvPr/>
          </p:nvSpPr>
          <p:spPr>
            <a:xfrm>
              <a:off x="224841" y="432810"/>
              <a:ext cx="18225019" cy="9689519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07" name="Linje"/>
            <p:cNvSpPr/>
            <p:nvPr/>
          </p:nvSpPr>
          <p:spPr>
            <a:xfrm>
              <a:off x="12478199" y="8844437"/>
              <a:ext cx="203255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10" name="Oval"/>
          <p:cNvSpPr/>
          <p:nvPr/>
        </p:nvSpPr>
        <p:spPr>
          <a:xfrm>
            <a:off x="7545916" y="7037892"/>
            <a:ext cx="3301733" cy="2222953"/>
          </a:xfrm>
          <a:prstGeom prst="ellipse">
            <a:avLst/>
          </a:prstGeom>
          <a:solidFill>
            <a:srgbClr val="1A1B1F"/>
          </a:solidFill>
          <a:ln w="12700">
            <a:miter lim="400000"/>
          </a:ln>
        </p:spPr>
        <p:txBody>
          <a:bodyPr tIns="91439" bIns="91439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1" name="Oval"/>
          <p:cNvSpPr/>
          <p:nvPr/>
        </p:nvSpPr>
        <p:spPr>
          <a:xfrm>
            <a:off x="18078450" y="8409492"/>
            <a:ext cx="3301728" cy="2222953"/>
          </a:xfrm>
          <a:prstGeom prst="ellipse">
            <a:avLst/>
          </a:prstGeom>
          <a:solidFill>
            <a:srgbClr val="1A1B1F"/>
          </a:solidFill>
          <a:ln w="12700">
            <a:miter lim="400000"/>
          </a:ln>
        </p:spPr>
        <p:txBody>
          <a:bodyPr tIns="91439" bIns="91439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17" name="Gruppera"/>
          <p:cNvGrpSpPr/>
          <p:nvPr/>
        </p:nvGrpSpPr>
        <p:grpSpPr>
          <a:xfrm>
            <a:off x="4922532" y="4082584"/>
            <a:ext cx="1943669" cy="723375"/>
            <a:chOff x="0" y="0"/>
            <a:chExt cx="1943667" cy="723374"/>
          </a:xfrm>
        </p:grpSpPr>
        <p:sp>
          <p:nvSpPr>
            <p:cNvPr id="1115" name="Rundad rektangel"/>
            <p:cNvSpPr/>
            <p:nvPr/>
          </p:nvSpPr>
          <p:spPr>
            <a:xfrm>
              <a:off x="0" y="0"/>
              <a:ext cx="1652129" cy="723375"/>
            </a:xfrm>
            <a:prstGeom prst="roundRect">
              <a:avLst>
                <a:gd name="adj" fmla="val 26335"/>
              </a:avLst>
            </a:prstGeom>
            <a:solidFill>
              <a:srgbClr val="30CAE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16" name="Expand"/>
            <p:cNvSpPr/>
            <p:nvPr/>
          </p:nvSpPr>
          <p:spPr>
            <a:xfrm>
              <a:off x="348007" y="361687"/>
              <a:ext cx="15956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 b="1">
                  <a:solidFill>
                    <a:srgbClr val="000000"/>
                  </a:solidFill>
                </a:defRPr>
              </a:lvl1pPr>
            </a:lstStyle>
            <a:p>
              <a:r>
                <a:t>Expand</a:t>
              </a:r>
            </a:p>
          </p:txBody>
        </p:sp>
      </p:grpSp>
      <p:sp>
        <p:nvSpPr>
          <p:cNvPr id="1118" name="Cirkel"/>
          <p:cNvSpPr/>
          <p:nvPr/>
        </p:nvSpPr>
        <p:spPr>
          <a:xfrm>
            <a:off x="680099" y="5148548"/>
            <a:ext cx="2032006" cy="2032001"/>
          </a:xfrm>
          <a:prstGeom prst="ellipse">
            <a:avLst/>
          </a:prstGeom>
          <a:solidFill>
            <a:srgbClr val="1A1B1F"/>
          </a:solidFill>
          <a:ln w="12700">
            <a:miter lim="400000"/>
          </a:ln>
        </p:spPr>
        <p:txBody>
          <a:bodyPr tIns="91439" bIns="91439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9" name="Cirkel"/>
          <p:cNvSpPr/>
          <p:nvPr/>
        </p:nvSpPr>
        <p:spPr>
          <a:xfrm>
            <a:off x="13051941" y="2941020"/>
            <a:ext cx="2032005" cy="2032005"/>
          </a:xfrm>
          <a:prstGeom prst="ellipse">
            <a:avLst/>
          </a:prstGeom>
          <a:solidFill>
            <a:srgbClr val="1A1B1F"/>
          </a:solidFill>
          <a:ln w="12700">
            <a:miter lim="400000"/>
          </a:ln>
        </p:spPr>
        <p:txBody>
          <a:bodyPr tIns="91439" bIns="91439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0" name="Cirkel"/>
          <p:cNvSpPr/>
          <p:nvPr/>
        </p:nvSpPr>
        <p:spPr>
          <a:xfrm>
            <a:off x="8454631" y="248481"/>
            <a:ext cx="2032006" cy="2032006"/>
          </a:xfrm>
          <a:prstGeom prst="ellipse">
            <a:avLst/>
          </a:prstGeom>
          <a:solidFill>
            <a:srgbClr val="1A1B1F"/>
          </a:solidFill>
          <a:ln w="12700">
            <a:miter lim="400000"/>
          </a:ln>
        </p:spPr>
        <p:txBody>
          <a:bodyPr tIns="91439" bIns="91439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28" name="Gruppera"/>
          <p:cNvGrpSpPr/>
          <p:nvPr/>
        </p:nvGrpSpPr>
        <p:grpSpPr>
          <a:xfrm>
            <a:off x="-95481" y="2858185"/>
            <a:ext cx="6148676" cy="4318974"/>
            <a:chOff x="0" y="0"/>
            <a:chExt cx="6148674" cy="4318972"/>
          </a:xfrm>
        </p:grpSpPr>
        <p:grpSp>
          <p:nvGrpSpPr>
            <p:cNvPr id="1123" name="Gruppera"/>
            <p:cNvGrpSpPr/>
            <p:nvPr/>
          </p:nvGrpSpPr>
          <p:grpSpPr>
            <a:xfrm>
              <a:off x="3529379" y="1919435"/>
              <a:ext cx="2619296" cy="2399538"/>
              <a:chOff x="0" y="0"/>
              <a:chExt cx="2619294" cy="2399536"/>
            </a:xfrm>
          </p:grpSpPr>
          <p:pic>
            <p:nvPicPr>
              <p:cNvPr id="1121" name="Cash.png" descr="Cash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3662" y="886408"/>
                <a:ext cx="1855633" cy="10671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2" name="Gruppera" descr="Gruppera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2590802" cy="23995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26" name="Gruppera"/>
            <p:cNvGrpSpPr/>
            <p:nvPr/>
          </p:nvGrpSpPr>
          <p:grpSpPr>
            <a:xfrm>
              <a:off x="-1" y="-1"/>
              <a:ext cx="2590802" cy="2399537"/>
              <a:chOff x="0" y="0"/>
              <a:chExt cx="2590800" cy="2399535"/>
            </a:xfrm>
          </p:grpSpPr>
          <p:pic>
            <p:nvPicPr>
              <p:cNvPr id="1124" name="Megafon-02.png" descr="Megafon-02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-1"/>
                <a:ext cx="2590801" cy="23995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5" name="Coins-03.png" descr="Coins-0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3035" y="591236"/>
                <a:ext cx="1070561" cy="12170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27" name="Rityta 9.png" descr="Rityta 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38215" y="2878225"/>
              <a:ext cx="1227330" cy="856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3" name="Gruppera"/>
          <p:cNvGrpSpPr/>
          <p:nvPr/>
        </p:nvGrpSpPr>
        <p:grpSpPr>
          <a:xfrm>
            <a:off x="6879393" y="5703331"/>
            <a:ext cx="4267204" cy="3238504"/>
            <a:chOff x="-1" y="0"/>
            <a:chExt cx="4267203" cy="3238502"/>
          </a:xfrm>
        </p:grpSpPr>
        <p:pic>
          <p:nvPicPr>
            <p:cNvPr id="1129" name="Rityta 14.png" descr="Rityta 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62000" y="0"/>
              <a:ext cx="2641602" cy="2874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0" name="Rityta 22.png" descr="Rityta 2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1" y="397719"/>
              <a:ext cx="2610979" cy="2840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1" name="Man_2-09-09.png" descr="Man_2-09-0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633294" y="271171"/>
              <a:ext cx="2633908" cy="2865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2" name="LOYALTY TEAM"/>
            <p:cNvSpPr txBox="1"/>
            <p:nvPr/>
          </p:nvSpPr>
          <p:spPr>
            <a:xfrm>
              <a:off x="1626569" y="2446788"/>
              <a:ext cx="124285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1800" b="1"/>
              </a:lvl1pPr>
            </a:lstStyle>
            <a:p>
              <a:r>
                <a:t>LOYALTY TEAM</a:t>
              </a:r>
            </a:p>
          </p:txBody>
        </p:sp>
      </p:grpSp>
      <p:grpSp>
        <p:nvGrpSpPr>
          <p:cNvPr id="1136" name="Gruppera"/>
          <p:cNvGrpSpPr/>
          <p:nvPr/>
        </p:nvGrpSpPr>
        <p:grpSpPr>
          <a:xfrm>
            <a:off x="870036" y="1840851"/>
            <a:ext cx="2070667" cy="723376"/>
            <a:chOff x="0" y="0"/>
            <a:chExt cx="2070666" cy="723374"/>
          </a:xfrm>
        </p:grpSpPr>
        <p:sp>
          <p:nvSpPr>
            <p:cNvPr id="1134" name="Rundad rektangel"/>
            <p:cNvSpPr/>
            <p:nvPr/>
          </p:nvSpPr>
          <p:spPr>
            <a:xfrm>
              <a:off x="0" y="0"/>
              <a:ext cx="1652129" cy="723375"/>
            </a:xfrm>
            <a:prstGeom prst="roundRect">
              <a:avLst>
                <a:gd name="adj" fmla="val 26335"/>
              </a:avLst>
            </a:prstGeom>
            <a:solidFill>
              <a:srgbClr val="30CAE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35" name="Maintain"/>
            <p:cNvSpPr/>
            <p:nvPr/>
          </p:nvSpPr>
          <p:spPr>
            <a:xfrm>
              <a:off x="306024" y="361687"/>
              <a:ext cx="176464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 b="1">
                  <a:solidFill>
                    <a:srgbClr val="000000"/>
                  </a:solidFill>
                </a:defRPr>
              </a:lvl1pPr>
            </a:lstStyle>
            <a:p>
              <a:r>
                <a:t>Maintain</a:t>
              </a:r>
            </a:p>
          </p:txBody>
        </p:sp>
      </p:grpSp>
      <p:grpSp>
        <p:nvGrpSpPr>
          <p:cNvPr id="1139" name="Gruppera"/>
          <p:cNvGrpSpPr/>
          <p:nvPr/>
        </p:nvGrpSpPr>
        <p:grpSpPr>
          <a:xfrm>
            <a:off x="10402202" y="2158020"/>
            <a:ext cx="2214047" cy="723373"/>
            <a:chOff x="0" y="0"/>
            <a:chExt cx="2214046" cy="723372"/>
          </a:xfrm>
        </p:grpSpPr>
        <p:sp>
          <p:nvSpPr>
            <p:cNvPr id="1137" name="Rundad rektangel"/>
            <p:cNvSpPr/>
            <p:nvPr/>
          </p:nvSpPr>
          <p:spPr>
            <a:xfrm>
              <a:off x="0" y="0"/>
              <a:ext cx="2116682" cy="723373"/>
            </a:xfrm>
            <a:prstGeom prst="roundRect">
              <a:avLst>
                <a:gd name="adj" fmla="val 26335"/>
              </a:avLst>
            </a:prstGeom>
            <a:solidFill>
              <a:srgbClr val="30CAE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38" name="Conversion"/>
            <p:cNvSpPr/>
            <p:nvPr/>
          </p:nvSpPr>
          <p:spPr>
            <a:xfrm>
              <a:off x="347358" y="361686"/>
              <a:ext cx="18666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 b="1">
                  <a:solidFill>
                    <a:srgbClr val="000000"/>
                  </a:solidFill>
                </a:defRPr>
              </a:lvl1pPr>
            </a:lstStyle>
            <a:p>
              <a:r>
                <a:t>Conversion</a:t>
              </a:r>
            </a:p>
          </p:txBody>
        </p:sp>
      </p:grpSp>
      <p:grpSp>
        <p:nvGrpSpPr>
          <p:cNvPr id="1145" name="Gruppera"/>
          <p:cNvGrpSpPr/>
          <p:nvPr/>
        </p:nvGrpSpPr>
        <p:grpSpPr>
          <a:xfrm>
            <a:off x="18366470" y="7295462"/>
            <a:ext cx="2903495" cy="3053531"/>
            <a:chOff x="0" y="0"/>
            <a:chExt cx="2903494" cy="3053530"/>
          </a:xfrm>
        </p:grpSpPr>
        <p:grpSp>
          <p:nvGrpSpPr>
            <p:cNvPr id="1143" name="Gruppera"/>
            <p:cNvGrpSpPr/>
            <p:nvPr/>
          </p:nvGrpSpPr>
          <p:grpSpPr>
            <a:xfrm>
              <a:off x="283641" y="-1"/>
              <a:ext cx="2158413" cy="3053531"/>
              <a:chOff x="0" y="0"/>
              <a:chExt cx="2158412" cy="3053529"/>
            </a:xfrm>
          </p:grpSpPr>
          <p:pic>
            <p:nvPicPr>
              <p:cNvPr id="1140" name="Man_2-09-09.png" descr="Man_2-09-09.png"/>
              <p:cNvPicPr>
                <a:picLocks noChangeAspect="1"/>
              </p:cNvPicPr>
              <p:nvPr/>
            </p:nvPicPr>
            <p:blipFill>
              <a:blip r:embed="rId9"/>
              <a:srcRect l="16884" r="25573" b="7636"/>
              <a:stretch>
                <a:fillRect/>
              </a:stretch>
            </p:blipFill>
            <p:spPr>
              <a:xfrm>
                <a:off x="0" y="-1"/>
                <a:ext cx="1270186" cy="22182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1" name="Bild" descr="Bild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1673" y="1114839"/>
                <a:ext cx="1365651" cy="1938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2" name="Bild" descr="Bild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3112" y="511651"/>
                <a:ext cx="455301" cy="17097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44" name="BRAND/DIGITAL PERFORMANCE TEAM"/>
            <p:cNvSpPr/>
            <p:nvPr/>
          </p:nvSpPr>
          <p:spPr>
            <a:xfrm>
              <a:off x="0" y="2154784"/>
              <a:ext cx="29034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>
              <a:outerShdw blurRad="635000" dir="5400000" rotWithShape="0">
                <a:srgbClr val="000000">
                  <a:alpha val="99446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1800" b="1"/>
              </a:lvl1pPr>
            </a:lstStyle>
            <a:p>
              <a:r>
                <a:t>BRAND/DIGITAL PERFORMANCE TEAM</a:t>
              </a:r>
            </a:p>
          </p:txBody>
        </p:sp>
      </p:grpSp>
      <p:grpSp>
        <p:nvGrpSpPr>
          <p:cNvPr id="1158" name="Gruppera"/>
          <p:cNvGrpSpPr/>
          <p:nvPr/>
        </p:nvGrpSpPr>
        <p:grpSpPr>
          <a:xfrm>
            <a:off x="3030523" y="123044"/>
            <a:ext cx="14097852" cy="7241275"/>
            <a:chOff x="0" y="-1"/>
            <a:chExt cx="14097850" cy="7241273"/>
          </a:xfrm>
        </p:grpSpPr>
        <p:grpSp>
          <p:nvGrpSpPr>
            <p:cNvPr id="1148" name="Gruppera"/>
            <p:cNvGrpSpPr/>
            <p:nvPr/>
          </p:nvGrpSpPr>
          <p:grpSpPr>
            <a:xfrm>
              <a:off x="5144710" y="2735140"/>
              <a:ext cx="2590802" cy="2399536"/>
              <a:chOff x="0" y="0"/>
              <a:chExt cx="2590801" cy="2399535"/>
            </a:xfrm>
          </p:grpSpPr>
          <p:pic>
            <p:nvPicPr>
              <p:cNvPr id="1146" name="Megafon-02.png" descr="Megafon-02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2590802" cy="23995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7" name="Coins-03.png" descr="Coins-0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3035" y="591236"/>
                <a:ext cx="1070562" cy="12170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51" name="Gruppera"/>
            <p:cNvGrpSpPr/>
            <p:nvPr/>
          </p:nvGrpSpPr>
          <p:grpSpPr>
            <a:xfrm>
              <a:off x="0" y="-1"/>
              <a:ext cx="2928119" cy="2399536"/>
              <a:chOff x="0" y="0"/>
              <a:chExt cx="2928118" cy="2399534"/>
            </a:xfrm>
          </p:grpSpPr>
          <p:pic>
            <p:nvPicPr>
              <p:cNvPr id="1149" name="Gruppera" descr="Gruppera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0"/>
                <a:ext cx="2590803" cy="23995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0" name="Cash.png" descr="Cash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2486" y="778483"/>
                <a:ext cx="1855633" cy="10671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52" name="Rityta 9.png" descr="Rityta 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1056" y="3405835"/>
              <a:ext cx="1227330" cy="856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3" name="Rityta 9.png" descr="Rityta 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699446" y="713298"/>
              <a:ext cx="1227330" cy="856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57" name="Gruppera"/>
            <p:cNvGrpSpPr/>
            <p:nvPr/>
          </p:nvGrpSpPr>
          <p:grpSpPr>
            <a:xfrm>
              <a:off x="11507048" y="4841736"/>
              <a:ext cx="2590802" cy="2399536"/>
              <a:chOff x="0" y="0"/>
              <a:chExt cx="2590801" cy="2399535"/>
            </a:xfrm>
          </p:grpSpPr>
          <p:pic>
            <p:nvPicPr>
              <p:cNvPr id="1155" name="Megafon-02.png" descr="Megafon-02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2590802" cy="23995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6" name="Coins-03.png" descr="Coins-0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3035" y="591236"/>
                <a:ext cx="1070562" cy="12170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61" name="Gruppera"/>
          <p:cNvGrpSpPr/>
          <p:nvPr/>
        </p:nvGrpSpPr>
        <p:grpSpPr>
          <a:xfrm>
            <a:off x="5722070" y="160128"/>
            <a:ext cx="2239447" cy="723375"/>
            <a:chOff x="0" y="0"/>
            <a:chExt cx="2239446" cy="723374"/>
          </a:xfrm>
        </p:grpSpPr>
        <p:sp>
          <p:nvSpPr>
            <p:cNvPr id="1159" name="Rundad rektangel"/>
            <p:cNvSpPr/>
            <p:nvPr/>
          </p:nvSpPr>
          <p:spPr>
            <a:xfrm>
              <a:off x="0" y="0"/>
              <a:ext cx="2116682" cy="723375"/>
            </a:xfrm>
            <a:prstGeom prst="roundRect">
              <a:avLst>
                <a:gd name="adj" fmla="val 26335"/>
              </a:avLst>
            </a:prstGeom>
            <a:solidFill>
              <a:srgbClr val="30CAE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60" name="Conversion"/>
            <p:cNvSpPr/>
            <p:nvPr/>
          </p:nvSpPr>
          <p:spPr>
            <a:xfrm>
              <a:off x="355430" y="361687"/>
              <a:ext cx="18840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 b="1">
                  <a:solidFill>
                    <a:srgbClr val="000000"/>
                  </a:solidFill>
                </a:defRPr>
              </a:lvl1pPr>
            </a:lstStyle>
            <a:p>
              <a:r>
                <a:t>Conversion</a:t>
              </a:r>
            </a:p>
          </p:txBody>
        </p:sp>
      </p:grpSp>
      <p:grpSp>
        <p:nvGrpSpPr>
          <p:cNvPr id="1171" name="Gruppera"/>
          <p:cNvGrpSpPr/>
          <p:nvPr/>
        </p:nvGrpSpPr>
        <p:grpSpPr>
          <a:xfrm>
            <a:off x="2219459" y="10734917"/>
            <a:ext cx="14889117" cy="2252039"/>
            <a:chOff x="0" y="0"/>
            <a:chExt cx="14889116" cy="2252037"/>
          </a:xfrm>
        </p:grpSpPr>
        <p:grpSp>
          <p:nvGrpSpPr>
            <p:cNvPr id="1164" name="Gruppera"/>
            <p:cNvGrpSpPr/>
            <p:nvPr/>
          </p:nvGrpSpPr>
          <p:grpSpPr>
            <a:xfrm>
              <a:off x="10205217" y="0"/>
              <a:ext cx="4683900" cy="2252038"/>
              <a:chOff x="0" y="0"/>
              <a:chExt cx="4683898" cy="2252037"/>
            </a:xfrm>
          </p:grpSpPr>
          <p:sp>
            <p:nvSpPr>
              <p:cNvPr id="1162" name="Rundad rektangel"/>
              <p:cNvSpPr/>
              <p:nvPr/>
            </p:nvSpPr>
            <p:spPr>
              <a:xfrm>
                <a:off x="0" y="0"/>
                <a:ext cx="4683899" cy="2252038"/>
              </a:xfrm>
              <a:prstGeom prst="roundRect">
                <a:avLst>
                  <a:gd name="adj" fmla="val 8874"/>
                </a:avLst>
              </a:prstGeom>
              <a:solidFill>
                <a:srgbClr val="66AC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66ACB9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63" name="Organisation…"/>
              <p:cNvSpPr txBox="1"/>
              <p:nvPr/>
            </p:nvSpPr>
            <p:spPr>
              <a:xfrm>
                <a:off x="1278989" y="891064"/>
                <a:ext cx="2079279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1651000">
                  <a:lnSpc>
                    <a:spcPct val="110000"/>
                  </a:lnSpc>
                  <a:defRPr sz="2400" b="1"/>
                </a:lvl1pPr>
              </a:lstStyle>
              <a:p>
                <a:r>
                  <a:t>Data Strategy</a:t>
                </a:r>
              </a:p>
            </p:txBody>
          </p:sp>
        </p:grpSp>
        <p:grpSp>
          <p:nvGrpSpPr>
            <p:cNvPr id="1167" name="Gruppera"/>
            <p:cNvGrpSpPr/>
            <p:nvPr/>
          </p:nvGrpSpPr>
          <p:grpSpPr>
            <a:xfrm>
              <a:off x="0" y="0"/>
              <a:ext cx="4683898" cy="2252038"/>
              <a:chOff x="0" y="0"/>
              <a:chExt cx="4683897" cy="2252037"/>
            </a:xfrm>
          </p:grpSpPr>
          <p:sp>
            <p:nvSpPr>
              <p:cNvPr id="1165" name="Rundad rektangel"/>
              <p:cNvSpPr/>
              <p:nvPr/>
            </p:nvSpPr>
            <p:spPr>
              <a:xfrm>
                <a:off x="0" y="0"/>
                <a:ext cx="4683898" cy="2252038"/>
              </a:xfrm>
              <a:prstGeom prst="roundRect">
                <a:avLst>
                  <a:gd name="adj" fmla="val 8914"/>
                </a:avLst>
              </a:prstGeom>
              <a:solidFill>
                <a:srgbClr val="66AC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66ACB9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66" name="Channel strategy"/>
              <p:cNvSpPr txBox="1"/>
              <p:nvPr/>
            </p:nvSpPr>
            <p:spPr>
              <a:xfrm>
                <a:off x="276804" y="686660"/>
                <a:ext cx="3926521" cy="875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1651000">
                  <a:lnSpc>
                    <a:spcPct val="110000"/>
                  </a:lnSpc>
                  <a:defRPr sz="2400" b="1"/>
                </a:lvl1pPr>
              </a:lstStyle>
              <a:p>
                <a:r>
                  <a:t>Marketing  and communication strategy</a:t>
                </a:r>
              </a:p>
            </p:txBody>
          </p:sp>
        </p:grpSp>
        <p:grpSp>
          <p:nvGrpSpPr>
            <p:cNvPr id="1170" name="Gruppera"/>
            <p:cNvGrpSpPr/>
            <p:nvPr/>
          </p:nvGrpSpPr>
          <p:grpSpPr>
            <a:xfrm>
              <a:off x="5102608" y="0"/>
              <a:ext cx="4683900" cy="2252038"/>
              <a:chOff x="0" y="0"/>
              <a:chExt cx="4683898" cy="2252037"/>
            </a:xfrm>
          </p:grpSpPr>
          <p:sp>
            <p:nvSpPr>
              <p:cNvPr id="1168" name="Rundad rektangel"/>
              <p:cNvSpPr/>
              <p:nvPr/>
            </p:nvSpPr>
            <p:spPr>
              <a:xfrm>
                <a:off x="0" y="0"/>
                <a:ext cx="4683899" cy="2252038"/>
              </a:xfrm>
              <a:prstGeom prst="roundRect">
                <a:avLst>
                  <a:gd name="adj" fmla="val 8914"/>
                </a:avLst>
              </a:prstGeom>
              <a:solidFill>
                <a:srgbClr val="66AC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66ACB9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69" name="Data Strategy"/>
              <p:cNvSpPr txBox="1"/>
              <p:nvPr/>
            </p:nvSpPr>
            <p:spPr>
              <a:xfrm>
                <a:off x="1048335" y="891068"/>
                <a:ext cx="2587229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1651000">
                  <a:lnSpc>
                    <a:spcPct val="110000"/>
                  </a:lnSpc>
                  <a:defRPr sz="2400" b="1"/>
                </a:lvl1pPr>
              </a:lstStyle>
              <a:p>
                <a:r>
                  <a:t>Channel strategy</a:t>
                </a:r>
              </a:p>
            </p:txBody>
          </p:sp>
        </p:grpSp>
      </p:grpSp>
      <p:grpSp>
        <p:nvGrpSpPr>
          <p:cNvPr id="1174" name="Gruppera"/>
          <p:cNvGrpSpPr/>
          <p:nvPr/>
        </p:nvGrpSpPr>
        <p:grpSpPr>
          <a:xfrm>
            <a:off x="17480643" y="10697681"/>
            <a:ext cx="4683898" cy="2252039"/>
            <a:chOff x="0" y="0"/>
            <a:chExt cx="4683897" cy="2252037"/>
          </a:xfrm>
        </p:grpSpPr>
        <p:sp>
          <p:nvSpPr>
            <p:cNvPr id="1172" name="Rundad rektangel"/>
            <p:cNvSpPr/>
            <p:nvPr/>
          </p:nvSpPr>
          <p:spPr>
            <a:xfrm>
              <a:off x="0" y="0"/>
              <a:ext cx="4683898" cy="2252038"/>
            </a:xfrm>
            <a:prstGeom prst="roundRect">
              <a:avLst>
                <a:gd name="adj" fmla="val 8914"/>
              </a:avLst>
            </a:prstGeom>
            <a:solidFill>
              <a:srgbClr val="66ACB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651000">
                <a:lnSpc>
                  <a:spcPct val="110000"/>
                </a:lnSpc>
                <a:defRPr sz="2400">
                  <a:solidFill>
                    <a:srgbClr val="66ACB9"/>
                  </a:solidFill>
                </a:defRPr>
              </a:pPr>
              <a:endParaRPr/>
            </a:p>
          </p:txBody>
        </p:sp>
        <p:sp>
          <p:nvSpPr>
            <p:cNvPr id="1173" name="Organization  and WoW"/>
            <p:cNvSpPr txBox="1"/>
            <p:nvPr/>
          </p:nvSpPr>
          <p:spPr>
            <a:xfrm>
              <a:off x="58796" y="688503"/>
              <a:ext cx="4566307" cy="875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1651000">
                <a:lnSpc>
                  <a:spcPct val="110000"/>
                </a:lnSpc>
                <a:defRPr sz="2400" b="1"/>
              </a:pPr>
              <a:r>
                <a:t>Organization </a:t>
              </a:r>
              <a:br/>
              <a:r>
                <a:t>and WoW</a:t>
              </a:r>
            </a:p>
          </p:txBody>
        </p:sp>
      </p:grpSp>
      <p:grpSp>
        <p:nvGrpSpPr>
          <p:cNvPr id="77" name="Gruppera">
            <a:extLst>
              <a:ext uri="{FF2B5EF4-FFF2-40B4-BE49-F238E27FC236}">
                <a16:creationId xmlns:a16="http://schemas.microsoft.com/office/drawing/2014/main" id="{58D9D6BA-3DFC-6F42-A3F3-9865EF6CE976}"/>
              </a:ext>
            </a:extLst>
          </p:cNvPr>
          <p:cNvGrpSpPr/>
          <p:nvPr/>
        </p:nvGrpSpPr>
        <p:grpSpPr>
          <a:xfrm>
            <a:off x="15528731" y="4249652"/>
            <a:ext cx="2214047" cy="723373"/>
            <a:chOff x="0" y="0"/>
            <a:chExt cx="2214046" cy="723372"/>
          </a:xfrm>
        </p:grpSpPr>
        <p:sp>
          <p:nvSpPr>
            <p:cNvPr id="78" name="Rundad rektangel">
              <a:extLst>
                <a:ext uri="{FF2B5EF4-FFF2-40B4-BE49-F238E27FC236}">
                  <a16:creationId xmlns:a16="http://schemas.microsoft.com/office/drawing/2014/main" id="{95C12A80-0406-3D45-A3F3-608B900ECE01}"/>
                </a:ext>
              </a:extLst>
            </p:cNvPr>
            <p:cNvSpPr/>
            <p:nvPr/>
          </p:nvSpPr>
          <p:spPr>
            <a:xfrm>
              <a:off x="0" y="0"/>
              <a:ext cx="2116682" cy="723373"/>
            </a:xfrm>
            <a:prstGeom prst="roundRect">
              <a:avLst>
                <a:gd name="adj" fmla="val 26335"/>
              </a:avLst>
            </a:prstGeom>
            <a:solidFill>
              <a:srgbClr val="30CAE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" name="Conversion">
              <a:extLst>
                <a:ext uri="{FF2B5EF4-FFF2-40B4-BE49-F238E27FC236}">
                  <a16:creationId xmlns:a16="http://schemas.microsoft.com/office/drawing/2014/main" id="{61669E96-D789-7F45-B9AF-00F4CCB23756}"/>
                </a:ext>
              </a:extLst>
            </p:cNvPr>
            <p:cNvSpPr/>
            <p:nvPr/>
          </p:nvSpPr>
          <p:spPr>
            <a:xfrm>
              <a:off x="347358" y="361686"/>
              <a:ext cx="18666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 b="1">
                  <a:solidFill>
                    <a:srgbClr val="000000"/>
                  </a:solidFill>
                </a:defRPr>
              </a:lvl1pPr>
            </a:lstStyle>
            <a:p>
              <a:r>
                <a:t>Conversion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ruppera"/>
          <p:cNvGrpSpPr/>
          <p:nvPr/>
        </p:nvGrpSpPr>
        <p:grpSpPr>
          <a:xfrm>
            <a:off x="7436900" y="3276062"/>
            <a:ext cx="16274043" cy="7129617"/>
            <a:chOff x="0" y="0"/>
            <a:chExt cx="16274042" cy="7129616"/>
          </a:xfrm>
        </p:grpSpPr>
        <p:sp>
          <p:nvSpPr>
            <p:cNvPr id="1178" name="Rundad rektangel"/>
            <p:cNvSpPr/>
            <p:nvPr/>
          </p:nvSpPr>
          <p:spPr>
            <a:xfrm>
              <a:off x="0" y="0"/>
              <a:ext cx="16274043" cy="5683288"/>
            </a:xfrm>
            <a:prstGeom prst="roundRect">
              <a:avLst>
                <a:gd name="adj" fmla="val 5781"/>
              </a:avLst>
            </a:prstGeom>
            <a:solidFill>
              <a:srgbClr val="3A83C5">
                <a:alpha val="7461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79" name="Anslutningslinje"/>
            <p:cNvSpPr/>
            <p:nvPr/>
          </p:nvSpPr>
          <p:spPr>
            <a:xfrm>
              <a:off x="3055839" y="1898763"/>
              <a:ext cx="5251656" cy="5215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326" y="12371"/>
                    <a:pt x="14126" y="5171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180" name="Anslutningslinje"/>
            <p:cNvSpPr/>
            <p:nvPr/>
          </p:nvSpPr>
          <p:spPr>
            <a:xfrm>
              <a:off x="6745005" y="2122075"/>
              <a:ext cx="2014748" cy="5007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2" h="21600" extrusionOk="0">
                  <a:moveTo>
                    <a:pt x="18136" y="21600"/>
                  </a:moveTo>
                  <a:cubicBezTo>
                    <a:pt x="21600" y="12613"/>
                    <a:pt x="15555" y="5413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181" name="Anslutningslinje"/>
            <p:cNvSpPr/>
            <p:nvPr/>
          </p:nvSpPr>
          <p:spPr>
            <a:xfrm>
              <a:off x="8979971" y="2083093"/>
              <a:ext cx="1050055" cy="5036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8" h="21600" extrusionOk="0">
                  <a:moveTo>
                    <a:pt x="0" y="21600"/>
                  </a:moveTo>
                  <a:cubicBezTo>
                    <a:pt x="21116" y="14652"/>
                    <a:pt x="21600" y="7452"/>
                    <a:pt x="1451" y="0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pic>
          <p:nvPicPr>
            <p:cNvPr id="1182" name="image94.png" descr="image94.png"/>
            <p:cNvPicPr>
              <a:picLocks noChangeAspect="1"/>
            </p:cNvPicPr>
            <p:nvPr/>
          </p:nvPicPr>
          <p:blipFill>
            <a:blip r:embed="rId3"/>
            <a:srcRect t="16" b="16"/>
            <a:stretch>
              <a:fillRect/>
            </a:stretch>
          </p:blipFill>
          <p:spPr>
            <a:xfrm>
              <a:off x="1709970" y="450315"/>
              <a:ext cx="930812" cy="59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3" name="VIP bought 5+ times for x amount"/>
            <p:cNvSpPr/>
            <p:nvPr/>
          </p:nvSpPr>
          <p:spPr>
            <a:xfrm>
              <a:off x="658246" y="1303176"/>
              <a:ext cx="303425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2000" b="1"/>
              </a:lvl1pPr>
            </a:lstStyle>
            <a:p>
              <a:r>
                <a:t>VIP bought 5+ times for x amount</a:t>
              </a:r>
            </a:p>
          </p:txBody>
        </p:sp>
        <p:sp>
          <p:nvSpPr>
            <p:cNvPr id="1184" name="Anslutningslinje"/>
            <p:cNvSpPr/>
            <p:nvPr/>
          </p:nvSpPr>
          <p:spPr>
            <a:xfrm>
              <a:off x="9373785" y="2248367"/>
              <a:ext cx="2940677" cy="4865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2" h="21600" extrusionOk="0">
                  <a:moveTo>
                    <a:pt x="0" y="21600"/>
                  </a:moveTo>
                  <a:cubicBezTo>
                    <a:pt x="14671" y="16911"/>
                    <a:pt x="21600" y="9711"/>
                    <a:pt x="20788" y="0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pic>
          <p:nvPicPr>
            <p:cNvPr id="1185" name="image94.png" descr="image94.png"/>
            <p:cNvPicPr>
              <a:picLocks noChangeAspect="1"/>
            </p:cNvPicPr>
            <p:nvPr/>
          </p:nvPicPr>
          <p:blipFill>
            <a:blip r:embed="rId3"/>
            <a:srcRect b="32"/>
            <a:stretch>
              <a:fillRect/>
            </a:stretch>
          </p:blipFill>
          <p:spPr>
            <a:xfrm>
              <a:off x="5724533" y="450219"/>
              <a:ext cx="930811" cy="59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6" name="image94.png" descr="image94.png"/>
            <p:cNvPicPr>
              <a:picLocks noChangeAspect="1"/>
            </p:cNvPicPr>
            <p:nvPr/>
          </p:nvPicPr>
          <p:blipFill>
            <a:blip r:embed="rId3"/>
            <a:srcRect t="16" b="16"/>
            <a:stretch>
              <a:fillRect/>
            </a:stretch>
          </p:blipFill>
          <p:spPr>
            <a:xfrm>
              <a:off x="8608595" y="450315"/>
              <a:ext cx="930811" cy="59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7" name="image94.png" descr="image94.png"/>
            <p:cNvPicPr>
              <a:picLocks noChangeAspect="1"/>
            </p:cNvPicPr>
            <p:nvPr/>
          </p:nvPicPr>
          <p:blipFill>
            <a:blip r:embed="rId3"/>
            <a:srcRect t="16" b="16"/>
            <a:stretch>
              <a:fillRect/>
            </a:stretch>
          </p:blipFill>
          <p:spPr>
            <a:xfrm>
              <a:off x="11770895" y="450315"/>
              <a:ext cx="930812" cy="59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8" name="Product segment x, 5+ times for x amount"/>
            <p:cNvSpPr/>
            <p:nvPr/>
          </p:nvSpPr>
          <p:spPr>
            <a:xfrm>
              <a:off x="4661672" y="1303176"/>
              <a:ext cx="305653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2000" b="1"/>
              </a:lvl1pPr>
            </a:lstStyle>
            <a:p>
              <a:r>
                <a:t>Product segment x, 5+ times for x amount</a:t>
              </a:r>
            </a:p>
          </p:txBody>
        </p:sp>
        <p:sp>
          <p:nvSpPr>
            <p:cNvPr id="1189" name="Highest CLV"/>
            <p:cNvSpPr/>
            <p:nvPr/>
          </p:nvSpPr>
          <p:spPr>
            <a:xfrm>
              <a:off x="7260543" y="1380810"/>
              <a:ext cx="382071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2000" b="1"/>
              </a:lvl1pPr>
            </a:lstStyle>
            <a:p>
              <a:r>
                <a:t>Highest CLV</a:t>
              </a:r>
            </a:p>
          </p:txBody>
        </p:sp>
        <p:sp>
          <p:nvSpPr>
            <p:cNvPr id="1190" name="Predictive - most likely to be a customer within 1 yr"/>
            <p:cNvSpPr/>
            <p:nvPr/>
          </p:nvSpPr>
          <p:spPr>
            <a:xfrm>
              <a:off x="10474805" y="1291557"/>
              <a:ext cx="352299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2000" b="1"/>
              </a:lvl1pPr>
            </a:lstStyle>
            <a:p>
              <a:r>
                <a:t>Predictive - most likely to be a customer within 1 year</a:t>
              </a:r>
            </a:p>
          </p:txBody>
        </p:sp>
      </p:grpSp>
      <p:grpSp>
        <p:nvGrpSpPr>
          <p:cNvPr id="1228" name="Gruppera"/>
          <p:cNvGrpSpPr/>
          <p:nvPr/>
        </p:nvGrpSpPr>
        <p:grpSpPr>
          <a:xfrm>
            <a:off x="235466" y="3666101"/>
            <a:ext cx="6470510" cy="9360459"/>
            <a:chOff x="0" y="0"/>
            <a:chExt cx="6470508" cy="9360457"/>
          </a:xfrm>
        </p:grpSpPr>
        <p:grpSp>
          <p:nvGrpSpPr>
            <p:cNvPr id="1198" name="Gruppera"/>
            <p:cNvGrpSpPr/>
            <p:nvPr/>
          </p:nvGrpSpPr>
          <p:grpSpPr>
            <a:xfrm>
              <a:off x="899010" y="3601651"/>
              <a:ext cx="4789006" cy="1409955"/>
              <a:chOff x="0" y="0"/>
              <a:chExt cx="4789004" cy="1409954"/>
            </a:xfrm>
          </p:grpSpPr>
          <p:grpSp>
            <p:nvGrpSpPr>
              <p:cNvPr id="1194" name="Gruppera"/>
              <p:cNvGrpSpPr/>
              <p:nvPr/>
            </p:nvGrpSpPr>
            <p:grpSpPr>
              <a:xfrm>
                <a:off x="-1" y="0"/>
                <a:ext cx="4789006" cy="1409955"/>
                <a:chOff x="0" y="0"/>
                <a:chExt cx="4789004" cy="1409954"/>
              </a:xfrm>
            </p:grpSpPr>
            <p:pic>
              <p:nvPicPr>
                <p:cNvPr id="1192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87099"/>
                <a:stretch>
                  <a:fillRect/>
                </a:stretch>
              </p:blipFill>
              <p:spPr>
                <a:xfrm flipH="1">
                  <a:off x="-1" y="0"/>
                  <a:ext cx="816901" cy="14099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93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37268"/>
                <a:stretch>
                  <a:fillRect/>
                </a:stretch>
              </p:blipFill>
              <p:spPr>
                <a:xfrm>
                  <a:off x="816668" y="0"/>
                  <a:ext cx="3972337" cy="14099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197" name="Gruppera"/>
              <p:cNvGrpSpPr/>
              <p:nvPr/>
            </p:nvGrpSpPr>
            <p:grpSpPr>
              <a:xfrm>
                <a:off x="900945" y="361481"/>
                <a:ext cx="2987114" cy="686992"/>
                <a:chOff x="0" y="0"/>
                <a:chExt cx="2987113" cy="686991"/>
              </a:xfrm>
            </p:grpSpPr>
            <p:sp>
              <p:nvSpPr>
                <p:cNvPr id="1195" name="Conversion"/>
                <p:cNvSpPr/>
                <p:nvPr/>
              </p:nvSpPr>
              <p:spPr>
                <a:xfrm>
                  <a:off x="1030911" y="371054"/>
                  <a:ext cx="195620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8" tIns="71438" rIns="71438" bIns="71438" numCol="1" anchor="ctr">
                  <a:spAutoFit/>
                </a:bodyPr>
                <a:lstStyle>
                  <a:lvl1pPr defTabSz="1643061">
                    <a:defRPr sz="2400" b="1"/>
                  </a:lvl1pPr>
                </a:lstStyle>
                <a:p>
                  <a:r>
                    <a:t>Conversion</a:t>
                  </a:r>
                </a:p>
              </p:txBody>
            </p:sp>
            <p:pic>
              <p:nvPicPr>
                <p:cNvPr id="1196" name="Bild" descr="Bild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-1"/>
                  <a:ext cx="583942" cy="6869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205" name="Gruppera"/>
            <p:cNvGrpSpPr/>
            <p:nvPr/>
          </p:nvGrpSpPr>
          <p:grpSpPr>
            <a:xfrm>
              <a:off x="425711" y="1797116"/>
              <a:ext cx="5619083" cy="1409955"/>
              <a:chOff x="0" y="0"/>
              <a:chExt cx="5619081" cy="1409954"/>
            </a:xfrm>
          </p:grpSpPr>
          <p:grpSp>
            <p:nvGrpSpPr>
              <p:cNvPr id="1201" name="Gruppera"/>
              <p:cNvGrpSpPr/>
              <p:nvPr/>
            </p:nvGrpSpPr>
            <p:grpSpPr>
              <a:xfrm>
                <a:off x="-1" y="0"/>
                <a:ext cx="5619083" cy="1409955"/>
                <a:chOff x="0" y="0"/>
                <a:chExt cx="5619081" cy="1409954"/>
              </a:xfrm>
            </p:grpSpPr>
            <p:pic>
              <p:nvPicPr>
                <p:cNvPr id="1199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80975"/>
                <a:stretch>
                  <a:fillRect/>
                </a:stretch>
              </p:blipFill>
              <p:spPr>
                <a:xfrm flipH="1">
                  <a:off x="0" y="0"/>
                  <a:ext cx="1204677" cy="14099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00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30286"/>
                <a:stretch>
                  <a:fillRect/>
                </a:stretch>
              </p:blipFill>
              <p:spPr>
                <a:xfrm>
                  <a:off x="1204611" y="0"/>
                  <a:ext cx="4414471" cy="14099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04" name="Gruppera"/>
              <p:cNvGrpSpPr/>
              <p:nvPr/>
            </p:nvGrpSpPr>
            <p:grpSpPr>
              <a:xfrm>
                <a:off x="935317" y="388720"/>
                <a:ext cx="3748449" cy="632514"/>
                <a:chOff x="0" y="0"/>
                <a:chExt cx="3748447" cy="632512"/>
              </a:xfrm>
            </p:grpSpPr>
            <p:sp>
              <p:nvSpPr>
                <p:cNvPr id="1202" name="Consideration"/>
                <p:cNvSpPr/>
                <p:nvPr/>
              </p:nvSpPr>
              <p:spPr>
                <a:xfrm>
                  <a:off x="1158833" y="345675"/>
                  <a:ext cx="258961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8" tIns="71438" rIns="71438" bIns="71438" numCol="1" anchor="ctr">
                  <a:spAutoFit/>
                </a:bodyPr>
                <a:lstStyle>
                  <a:lvl1pPr defTabSz="1643061">
                    <a:defRPr sz="2400" b="1"/>
                  </a:lvl1pPr>
                </a:lstStyle>
                <a:p>
                  <a:r>
                    <a:t>Consideration</a:t>
                  </a:r>
                </a:p>
              </p:txBody>
            </p:sp>
            <p:pic>
              <p:nvPicPr>
                <p:cNvPr id="1203" name="Bild" descr="Bild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" y="0"/>
                  <a:ext cx="735479" cy="632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212" name="Gruppera"/>
            <p:cNvGrpSpPr/>
            <p:nvPr/>
          </p:nvGrpSpPr>
          <p:grpSpPr>
            <a:xfrm>
              <a:off x="0" y="-1"/>
              <a:ext cx="6470510" cy="1409955"/>
              <a:chOff x="0" y="0"/>
              <a:chExt cx="6470508" cy="1409953"/>
            </a:xfrm>
          </p:grpSpPr>
          <p:grpSp>
            <p:nvGrpSpPr>
              <p:cNvPr id="1208" name="Gruppera"/>
              <p:cNvGrpSpPr/>
              <p:nvPr/>
            </p:nvGrpSpPr>
            <p:grpSpPr>
              <a:xfrm>
                <a:off x="0" y="-1"/>
                <a:ext cx="6470510" cy="1409955"/>
                <a:chOff x="0" y="0"/>
                <a:chExt cx="6470509" cy="1409953"/>
              </a:xfrm>
            </p:grpSpPr>
            <p:pic>
              <p:nvPicPr>
                <p:cNvPr id="1206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23517"/>
                <a:stretch>
                  <a:fillRect/>
                </a:stretch>
              </p:blipFill>
              <p:spPr>
                <a:xfrm flipH="1">
                  <a:off x="0" y="-1"/>
                  <a:ext cx="4843061" cy="14099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07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23517"/>
                <a:stretch>
                  <a:fillRect/>
                </a:stretch>
              </p:blipFill>
              <p:spPr>
                <a:xfrm>
                  <a:off x="1627447" y="-1"/>
                  <a:ext cx="4843063" cy="14099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11" name="Gruppera"/>
              <p:cNvGrpSpPr/>
              <p:nvPr/>
            </p:nvGrpSpPr>
            <p:grpSpPr>
              <a:xfrm>
                <a:off x="1426934" y="322858"/>
                <a:ext cx="3616639" cy="764238"/>
                <a:chOff x="0" y="0"/>
                <a:chExt cx="3616638" cy="764237"/>
              </a:xfrm>
            </p:grpSpPr>
            <p:sp>
              <p:nvSpPr>
                <p:cNvPr id="1209" name="Awareness"/>
                <p:cNvSpPr/>
                <p:nvPr/>
              </p:nvSpPr>
              <p:spPr>
                <a:xfrm>
                  <a:off x="1312518" y="415438"/>
                  <a:ext cx="230412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8" tIns="71438" rIns="71438" bIns="71438" numCol="1" anchor="ctr">
                  <a:spAutoFit/>
                </a:bodyPr>
                <a:lstStyle>
                  <a:lvl1pPr defTabSz="1643061">
                    <a:defRPr sz="2400" b="1"/>
                  </a:lvl1pPr>
                </a:lstStyle>
                <a:p>
                  <a:r>
                    <a:t>Awareness</a:t>
                  </a:r>
                </a:p>
              </p:txBody>
            </p:sp>
            <p:pic>
              <p:nvPicPr>
                <p:cNvPr id="1210" name="Bild" descr="Bild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1" y="-1"/>
                  <a:ext cx="833017" cy="7642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227" name="Gruppera"/>
            <p:cNvGrpSpPr/>
            <p:nvPr/>
          </p:nvGrpSpPr>
          <p:grpSpPr>
            <a:xfrm>
              <a:off x="278666" y="5953953"/>
              <a:ext cx="5913175" cy="3406505"/>
              <a:chOff x="0" y="0"/>
              <a:chExt cx="5913173" cy="3406504"/>
            </a:xfrm>
          </p:grpSpPr>
          <p:sp>
            <p:nvSpPr>
              <p:cNvPr id="1213" name="Rektangel"/>
              <p:cNvSpPr/>
              <p:nvPr/>
            </p:nvSpPr>
            <p:spPr>
              <a:xfrm>
                <a:off x="510046" y="0"/>
                <a:ext cx="5147083" cy="1607068"/>
              </a:xfrm>
              <a:prstGeom prst="rect">
                <a:avLst/>
              </a:prstGeom>
              <a:solidFill>
                <a:srgbClr val="000000">
                  <a:alpha val="5009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1216" name="Gruppera"/>
              <p:cNvGrpSpPr/>
              <p:nvPr/>
            </p:nvGrpSpPr>
            <p:grpSpPr>
              <a:xfrm>
                <a:off x="140997" y="1898705"/>
                <a:ext cx="5613406" cy="1408531"/>
                <a:chOff x="0" y="0"/>
                <a:chExt cx="5613404" cy="1408529"/>
              </a:xfrm>
            </p:grpSpPr>
            <p:pic>
              <p:nvPicPr>
                <p:cNvPr id="1214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80022"/>
                <a:stretch>
                  <a:fillRect/>
                </a:stretch>
              </p:blipFill>
              <p:spPr>
                <a:xfrm rot="10800000">
                  <a:off x="-1" y="-1"/>
                  <a:ext cx="1263747" cy="14085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15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20653"/>
                <a:stretch>
                  <a:fillRect/>
                </a:stretch>
              </p:blipFill>
              <p:spPr>
                <a:xfrm rot="10800000" flipH="1">
                  <a:off x="594046" y="0"/>
                  <a:ext cx="5019359" cy="14085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217" name="Rektangel"/>
              <p:cNvSpPr/>
              <p:nvPr/>
            </p:nvSpPr>
            <p:spPr>
              <a:xfrm>
                <a:off x="0" y="1799436"/>
                <a:ext cx="5913174" cy="1607069"/>
              </a:xfrm>
              <a:prstGeom prst="rect">
                <a:avLst/>
              </a:prstGeom>
              <a:solidFill>
                <a:srgbClr val="000000">
                  <a:alpha val="4975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1220" name="Gruppera"/>
              <p:cNvGrpSpPr/>
              <p:nvPr/>
            </p:nvGrpSpPr>
            <p:grpSpPr>
              <a:xfrm>
                <a:off x="562634" y="98718"/>
                <a:ext cx="4787905" cy="1409632"/>
                <a:chOff x="0" y="0"/>
                <a:chExt cx="4787904" cy="1409630"/>
              </a:xfrm>
            </p:grpSpPr>
            <p:pic>
              <p:nvPicPr>
                <p:cNvPr id="1218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86584"/>
                <a:stretch>
                  <a:fillRect/>
                </a:stretch>
              </p:blipFill>
              <p:spPr>
                <a:xfrm rot="10800000">
                  <a:off x="0" y="-1"/>
                  <a:ext cx="849289" cy="140963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19" name="Bild" descr="Bild"/>
                <p:cNvPicPr>
                  <a:picLocks noChangeAspect="1"/>
                </p:cNvPicPr>
                <p:nvPr/>
              </p:nvPicPr>
              <p:blipFill>
                <a:blip r:embed="rId4"/>
                <a:srcRect l="30430"/>
                <a:stretch>
                  <a:fillRect/>
                </a:stretch>
              </p:blipFill>
              <p:spPr>
                <a:xfrm rot="10800000" flipH="1">
                  <a:off x="383565" y="0"/>
                  <a:ext cx="4404340" cy="14096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23" name="Gruppera"/>
              <p:cNvGrpSpPr/>
              <p:nvPr/>
            </p:nvGrpSpPr>
            <p:grpSpPr>
              <a:xfrm>
                <a:off x="1445471" y="630377"/>
                <a:ext cx="2793590" cy="363536"/>
                <a:chOff x="0" y="70657"/>
                <a:chExt cx="2793588" cy="363535"/>
              </a:xfrm>
            </p:grpSpPr>
            <p:sp>
              <p:nvSpPr>
                <p:cNvPr id="1221" name="Maintain"/>
                <p:cNvSpPr/>
                <p:nvPr/>
              </p:nvSpPr>
              <p:spPr>
                <a:xfrm>
                  <a:off x="1125128" y="255588"/>
                  <a:ext cx="166846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8" tIns="71438" rIns="71438" bIns="71438" numCol="1" anchor="ctr">
                  <a:spAutoFit/>
                </a:bodyPr>
                <a:lstStyle>
                  <a:lvl1pPr defTabSz="1643061">
                    <a:defRPr sz="2400" b="1"/>
                  </a:lvl1pPr>
                </a:lstStyle>
                <a:p>
                  <a:r>
                    <a:t>Maintain</a:t>
                  </a:r>
                </a:p>
              </p:txBody>
            </p:sp>
            <p:pic>
              <p:nvPicPr>
                <p:cNvPr id="1222" name="Bild" descr="Bild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70657"/>
                  <a:ext cx="714087" cy="3635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26" name="Gruppera"/>
              <p:cNvGrpSpPr/>
              <p:nvPr/>
            </p:nvGrpSpPr>
            <p:grpSpPr>
              <a:xfrm>
                <a:off x="1428883" y="2280865"/>
                <a:ext cx="2562261" cy="644213"/>
                <a:chOff x="0" y="0"/>
                <a:chExt cx="2562259" cy="644212"/>
              </a:xfrm>
            </p:grpSpPr>
            <p:sp>
              <p:nvSpPr>
                <p:cNvPr id="1224" name="Expand"/>
                <p:cNvSpPr/>
                <p:nvPr/>
              </p:nvSpPr>
              <p:spPr>
                <a:xfrm>
                  <a:off x="1127815" y="322104"/>
                  <a:ext cx="14344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8" tIns="71438" rIns="71438" bIns="71438" numCol="1" anchor="ctr">
                  <a:spAutoFit/>
                </a:bodyPr>
                <a:lstStyle>
                  <a:lvl1pPr defTabSz="1643061">
                    <a:defRPr sz="2400" b="1"/>
                  </a:lvl1pPr>
                </a:lstStyle>
                <a:p>
                  <a:r>
                    <a:t>Expand</a:t>
                  </a:r>
                </a:p>
              </p:txBody>
            </p:sp>
            <p:pic>
              <p:nvPicPr>
                <p:cNvPr id="1225" name="Bild" descr="Bild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715792" cy="6442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pic>
        <p:nvPicPr>
          <p:cNvPr id="1229" name="image95 kopiera.png" descr="image95 kopiera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39145" y="10458447"/>
            <a:ext cx="2001371" cy="2001371"/>
          </a:xfrm>
          <a:prstGeom prst="rect">
            <a:avLst/>
          </a:prstGeom>
          <a:ln w="12700">
            <a:miter lim="400000"/>
          </a:ln>
        </p:spPr>
      </p:pic>
      <p:sp>
        <p:nvSpPr>
          <p:cNvPr id="1230" name="Linje"/>
          <p:cNvSpPr/>
          <p:nvPr/>
        </p:nvSpPr>
        <p:spPr>
          <a:xfrm>
            <a:off x="-335000" y="9238464"/>
            <a:ext cx="25054000" cy="3"/>
          </a:xfrm>
          <a:prstGeom prst="line">
            <a:avLst/>
          </a:prstGeom>
          <a:ln w="381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1247" name="Gruppera"/>
          <p:cNvGrpSpPr/>
          <p:nvPr/>
        </p:nvGrpSpPr>
        <p:grpSpPr>
          <a:xfrm>
            <a:off x="7600187" y="9935737"/>
            <a:ext cx="4049179" cy="2797093"/>
            <a:chOff x="0" y="91429"/>
            <a:chExt cx="4049177" cy="2797091"/>
          </a:xfrm>
        </p:grpSpPr>
        <p:grpSp>
          <p:nvGrpSpPr>
            <p:cNvPr id="1245" name="Gruppera"/>
            <p:cNvGrpSpPr/>
            <p:nvPr/>
          </p:nvGrpSpPr>
          <p:grpSpPr>
            <a:xfrm>
              <a:off x="2260470" y="91429"/>
              <a:ext cx="1788708" cy="2797093"/>
              <a:chOff x="0" y="0"/>
              <a:chExt cx="1788707" cy="2797091"/>
            </a:xfrm>
          </p:grpSpPr>
          <p:pic>
            <p:nvPicPr>
              <p:cNvPr id="1231" name="Facebook.png" descr="Facebook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8418" y="14160"/>
                <a:ext cx="338267" cy="338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32" name="LinkedIn.pdf" descr="LinkedIn.pdf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0047" y="-1"/>
                <a:ext cx="366592" cy="3665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33" name="Twitter.png" descr="Twitter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14160"/>
                <a:ext cx="338268" cy="338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236" name="Gruppera"/>
              <p:cNvGrpSpPr/>
              <p:nvPr/>
            </p:nvGrpSpPr>
            <p:grpSpPr>
              <a:xfrm>
                <a:off x="1468464" y="46344"/>
                <a:ext cx="320245" cy="320245"/>
                <a:chOff x="0" y="0"/>
                <a:chExt cx="320243" cy="320243"/>
              </a:xfrm>
            </p:grpSpPr>
            <p:sp>
              <p:nvSpPr>
                <p:cNvPr id="1234" name="Cirkel"/>
                <p:cNvSpPr/>
                <p:nvPr/>
              </p:nvSpPr>
              <p:spPr>
                <a:xfrm>
                  <a:off x="0" y="0"/>
                  <a:ext cx="320244" cy="32024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825500"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1235" name="2000px-Google__G__Logo.svg_.png" descr="2000px-Google__G__Logo.svg_.png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181" y="24181"/>
                  <a:ext cx="271883" cy="2718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237" name="Bild" descr="Bild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755" y="615477"/>
                <a:ext cx="292489" cy="3237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38" name="Bild" descr="Bild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9964" y="631114"/>
                <a:ext cx="292489" cy="2924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39" name="Bild" descr="Bild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0382" y="1283885"/>
                <a:ext cx="425577" cy="4255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0" name="Bild" descr="Bild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3528" y="1284231"/>
                <a:ext cx="425576" cy="4255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1" name="Bild" descr="Bild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0883" y="1816464"/>
                <a:ext cx="490866" cy="4908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2" name="Bild" descr="Bil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4037" y="1929454"/>
                <a:ext cx="338267" cy="338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3" name="Selligent.png" descr="Selligent.png"/>
              <p:cNvPicPr>
                <a:picLocks noChangeAspect="1"/>
              </p:cNvPicPr>
              <p:nvPr/>
            </p:nvPicPr>
            <p:blipFill>
              <a:blip r:embed="rId21"/>
              <a:srcRect t="1685" b="1685"/>
              <a:stretch>
                <a:fillRect/>
              </a:stretch>
            </p:blipFill>
            <p:spPr>
              <a:xfrm>
                <a:off x="168147" y="2640920"/>
                <a:ext cx="745252" cy="156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4" name="Selligent.png" descr="Selligent.png"/>
              <p:cNvPicPr>
                <a:picLocks noChangeAspect="1"/>
              </p:cNvPicPr>
              <p:nvPr/>
            </p:nvPicPr>
            <p:blipFill>
              <a:blip r:embed="rId21"/>
              <a:srcRect t="1685" b="1685"/>
              <a:stretch>
                <a:fillRect/>
              </a:stretch>
            </p:blipFill>
            <p:spPr>
              <a:xfrm>
                <a:off x="871376" y="699175"/>
                <a:ext cx="825307" cy="172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46" name="Ad data…"/>
            <p:cNvSpPr/>
            <p:nvPr/>
          </p:nvSpPr>
          <p:spPr>
            <a:xfrm>
              <a:off x="0" y="148500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ts val="4600"/>
                </a:lnSpc>
                <a:defRPr sz="2200"/>
              </a:pPr>
              <a:r>
                <a:t>Ad data</a:t>
              </a:r>
              <a:endParaRPr sz="4400"/>
            </a:p>
            <a:p>
              <a:pPr defTabSz="457200">
                <a:lnSpc>
                  <a:spcPts val="4600"/>
                </a:lnSpc>
                <a:defRPr sz="2200"/>
              </a:pPr>
              <a:r>
                <a:t>Web data</a:t>
              </a:r>
              <a:endParaRPr sz="4400"/>
            </a:p>
            <a:p>
              <a:pPr defTabSz="457200">
                <a:lnSpc>
                  <a:spcPts val="4600"/>
                </a:lnSpc>
                <a:defRPr sz="2200"/>
              </a:pPr>
              <a:r>
                <a:t>Purchase data</a:t>
              </a:r>
              <a:endParaRPr sz="4400"/>
            </a:p>
            <a:p>
              <a:pPr defTabSz="457200">
                <a:lnSpc>
                  <a:spcPts val="4600"/>
                </a:lnSpc>
                <a:defRPr sz="2200"/>
              </a:pPr>
              <a:r>
                <a:t>Customer data</a:t>
              </a:r>
              <a:endParaRPr sz="4400"/>
            </a:p>
            <a:p>
              <a:pPr defTabSz="457200">
                <a:lnSpc>
                  <a:spcPts val="4600"/>
                </a:lnSpc>
                <a:defRPr sz="2200"/>
              </a:pPr>
              <a:r>
                <a:t>Response data</a:t>
              </a:r>
            </a:p>
          </p:txBody>
        </p:sp>
      </p:grpSp>
      <p:pic>
        <p:nvPicPr>
          <p:cNvPr id="1248" name="Bildobjekt 82" descr="Bildobjekt 8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415485" y="12764847"/>
            <a:ext cx="745341" cy="745341"/>
          </a:xfrm>
          <a:prstGeom prst="rect">
            <a:avLst/>
          </a:prstGeom>
          <a:ln w="12700">
            <a:miter lim="400000"/>
          </a:ln>
        </p:spPr>
      </p:pic>
      <p:sp>
        <p:nvSpPr>
          <p:cNvPr id="1249" name="Arrow: Right 1"/>
          <p:cNvSpPr/>
          <p:nvPr/>
        </p:nvSpPr>
        <p:spPr>
          <a:xfrm rot="5400000">
            <a:off x="17346456" y="8234504"/>
            <a:ext cx="5575384" cy="253692"/>
          </a:xfrm>
          <a:prstGeom prst="rightArrow">
            <a:avLst>
              <a:gd name="adj1" fmla="val 18552"/>
              <a:gd name="adj2" fmla="val 98965"/>
            </a:avLst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50" name="Right Brace 2"/>
          <p:cNvSpPr/>
          <p:nvPr/>
        </p:nvSpPr>
        <p:spPr>
          <a:xfrm>
            <a:off x="11621212" y="9680761"/>
            <a:ext cx="651218" cy="3226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63"/>
                  <a:pt x="10800" y="363"/>
                </a:cubicBezTo>
                <a:lnTo>
                  <a:pt x="10800" y="10437"/>
                </a:lnTo>
                <a:cubicBezTo>
                  <a:pt x="10800" y="10637"/>
                  <a:pt x="15635" y="10800"/>
                  <a:pt x="21600" y="10800"/>
                </a:cubicBezTo>
                <a:cubicBezTo>
                  <a:pt x="15635" y="10800"/>
                  <a:pt x="10800" y="10963"/>
                  <a:pt x="10800" y="11163"/>
                </a:cubicBezTo>
                <a:lnTo>
                  <a:pt x="10800" y="21237"/>
                </a:lnTo>
                <a:cubicBezTo>
                  <a:pt x="10800" y="21437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251" name="Rubrik 1"/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1700783">
              <a:lnSpc>
                <a:spcPts val="7400"/>
              </a:lnSpc>
              <a:defRPr sz="5952" b="1"/>
            </a:lvl1pPr>
          </a:lstStyle>
          <a:p>
            <a:r>
              <a:rPr sz="5100" dirty="0"/>
              <a:t>Data and digital tools must support dialogues in the entire customer life cycle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23286431" y="13319599"/>
            <a:ext cx="351731" cy="3683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>
                <a:solidFill>
                  <a:srgbClr val="605953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1277" name="Rectangle 14"/>
          <p:cNvGrpSpPr/>
          <p:nvPr/>
        </p:nvGrpSpPr>
        <p:grpSpPr>
          <a:xfrm>
            <a:off x="11386385" y="4720097"/>
            <a:ext cx="3278013" cy="1828801"/>
            <a:chOff x="0" y="0"/>
            <a:chExt cx="3278011" cy="1828800"/>
          </a:xfrm>
        </p:grpSpPr>
        <p:sp>
          <p:nvSpPr>
            <p:cNvPr id="1275" name="Rektangel"/>
            <p:cNvSpPr/>
            <p:nvPr/>
          </p:nvSpPr>
          <p:spPr>
            <a:xfrm>
              <a:off x="0" y="0"/>
              <a:ext cx="3278012" cy="1828800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276" name="”I am very satisfied and I like everything the company stands for”"/>
            <p:cNvSpPr txBox="1"/>
            <p:nvPr/>
          </p:nvSpPr>
          <p:spPr>
            <a:xfrm>
              <a:off x="120015" y="346710"/>
              <a:ext cx="3037982" cy="1135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r">
                <a:defRPr sz="2100"/>
              </a:lvl1pPr>
            </a:lstStyle>
            <a:p>
              <a:r>
                <a:t>”I am very satisfied and I like everything the company stands for” </a:t>
              </a:r>
            </a:p>
          </p:txBody>
        </p:sp>
      </p:grpSp>
      <p:grpSp>
        <p:nvGrpSpPr>
          <p:cNvPr id="1280" name="Rectangle 15"/>
          <p:cNvGrpSpPr/>
          <p:nvPr/>
        </p:nvGrpSpPr>
        <p:grpSpPr>
          <a:xfrm>
            <a:off x="11386385" y="6680826"/>
            <a:ext cx="3278013" cy="1828801"/>
            <a:chOff x="0" y="0"/>
            <a:chExt cx="3278011" cy="1828800"/>
          </a:xfrm>
        </p:grpSpPr>
        <p:sp>
          <p:nvSpPr>
            <p:cNvPr id="1278" name="Rektangel"/>
            <p:cNvSpPr/>
            <p:nvPr/>
          </p:nvSpPr>
          <p:spPr>
            <a:xfrm>
              <a:off x="0" y="0"/>
              <a:ext cx="3278012" cy="1828800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279" name="”I am satisfiued with the product/service and I like the company”"/>
            <p:cNvSpPr txBox="1"/>
            <p:nvPr/>
          </p:nvSpPr>
          <p:spPr>
            <a:xfrm>
              <a:off x="120015" y="346710"/>
              <a:ext cx="3037982" cy="1135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r">
                <a:defRPr sz="2100"/>
              </a:lvl1pPr>
            </a:lstStyle>
            <a:p>
              <a:r>
                <a:t>”I am satisfiued with the product/service and I like the company” </a:t>
              </a:r>
            </a:p>
          </p:txBody>
        </p:sp>
      </p:grpSp>
      <p:grpSp>
        <p:nvGrpSpPr>
          <p:cNvPr id="1283" name="Rectangle 16"/>
          <p:cNvGrpSpPr/>
          <p:nvPr/>
        </p:nvGrpSpPr>
        <p:grpSpPr>
          <a:xfrm>
            <a:off x="11386385" y="8645466"/>
            <a:ext cx="3278013" cy="1828801"/>
            <a:chOff x="0" y="0"/>
            <a:chExt cx="3278011" cy="1828800"/>
          </a:xfrm>
        </p:grpSpPr>
        <p:sp>
          <p:nvSpPr>
            <p:cNvPr id="1281" name="Rektangel"/>
            <p:cNvSpPr/>
            <p:nvPr/>
          </p:nvSpPr>
          <p:spPr>
            <a:xfrm>
              <a:off x="0" y="0"/>
              <a:ext cx="3278012" cy="1828800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282" name="”I am satisfied with the product/service”"/>
            <p:cNvSpPr txBox="1"/>
            <p:nvPr/>
          </p:nvSpPr>
          <p:spPr>
            <a:xfrm>
              <a:off x="120015" y="505460"/>
              <a:ext cx="3037982" cy="81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r">
                <a:defRPr sz="2100"/>
              </a:lvl1pPr>
            </a:lstStyle>
            <a:p>
              <a:r>
                <a:t>”I am satisfied with the product/service” </a:t>
              </a:r>
            </a:p>
          </p:txBody>
        </p:sp>
      </p:grpSp>
      <p:sp>
        <p:nvSpPr>
          <p:cNvPr id="1284" name="Rectangle 17"/>
          <p:cNvSpPr txBox="1"/>
          <p:nvPr/>
        </p:nvSpPr>
        <p:spPr>
          <a:xfrm>
            <a:off x="15160442" y="9138226"/>
            <a:ext cx="2467579" cy="84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sz="2200" b="1" i="1"/>
            </a:pPr>
            <a:r>
              <a:t>Expectations </a:t>
            </a:r>
            <a:br/>
            <a:r>
              <a:t>are met</a:t>
            </a:r>
          </a:p>
        </p:txBody>
      </p:sp>
      <p:sp>
        <p:nvSpPr>
          <p:cNvPr id="1285" name="Rectangle 18"/>
          <p:cNvSpPr txBox="1"/>
          <p:nvPr/>
        </p:nvSpPr>
        <p:spPr>
          <a:xfrm>
            <a:off x="15160442" y="6217706"/>
            <a:ext cx="2467579" cy="84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200" b="1" i="1"/>
            </a:lvl1pPr>
          </a:lstStyle>
          <a:p>
            <a:r>
              <a:t>All interactions are relevant</a:t>
            </a:r>
          </a:p>
        </p:txBody>
      </p:sp>
      <p:grpSp>
        <p:nvGrpSpPr>
          <p:cNvPr id="1289" name="Oval 9"/>
          <p:cNvGrpSpPr/>
          <p:nvPr/>
        </p:nvGrpSpPr>
        <p:grpSpPr>
          <a:xfrm>
            <a:off x="7258379" y="6982423"/>
            <a:ext cx="4464498" cy="1066948"/>
            <a:chOff x="0" y="0"/>
            <a:chExt cx="4464496" cy="1066947"/>
          </a:xfrm>
        </p:grpSpPr>
        <p:sp>
          <p:nvSpPr>
            <p:cNvPr id="1287" name="Oval"/>
            <p:cNvSpPr/>
            <p:nvPr/>
          </p:nvSpPr>
          <p:spPr>
            <a:xfrm>
              <a:off x="-1" y="0"/>
              <a:ext cx="4464498" cy="1066948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8" name="Customer Preference"/>
            <p:cNvSpPr txBox="1"/>
            <p:nvPr/>
          </p:nvSpPr>
          <p:spPr>
            <a:xfrm>
              <a:off x="773824" y="73734"/>
              <a:ext cx="2916848" cy="919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</a:defRPr>
              </a:lvl1pPr>
            </a:lstStyle>
            <a:p>
              <a:r>
                <a:t>Customer Preference</a:t>
              </a:r>
            </a:p>
          </p:txBody>
        </p:sp>
      </p:grpSp>
      <p:grpSp>
        <p:nvGrpSpPr>
          <p:cNvPr id="1292" name="Oval 12"/>
          <p:cNvGrpSpPr/>
          <p:nvPr/>
        </p:nvGrpSpPr>
        <p:grpSpPr>
          <a:xfrm>
            <a:off x="7258379" y="5073273"/>
            <a:ext cx="4464498" cy="1066949"/>
            <a:chOff x="0" y="0"/>
            <a:chExt cx="4464496" cy="1066947"/>
          </a:xfrm>
        </p:grpSpPr>
        <p:sp>
          <p:nvSpPr>
            <p:cNvPr id="1290" name="Oval"/>
            <p:cNvSpPr/>
            <p:nvPr/>
          </p:nvSpPr>
          <p:spPr>
            <a:xfrm>
              <a:off x="-1" y="0"/>
              <a:ext cx="4464498" cy="1066948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1" name="Customer Loyalty"/>
            <p:cNvSpPr txBox="1"/>
            <p:nvPr/>
          </p:nvSpPr>
          <p:spPr>
            <a:xfrm>
              <a:off x="773824" y="257883"/>
              <a:ext cx="2916848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</a:defRPr>
              </a:lvl1pPr>
            </a:lstStyle>
            <a:p>
              <a:r>
                <a:t>Customer Loyalty</a:t>
              </a:r>
            </a:p>
          </p:txBody>
        </p:sp>
      </p:grpSp>
      <p:grpSp>
        <p:nvGrpSpPr>
          <p:cNvPr id="1295" name="Oval 13"/>
          <p:cNvGrpSpPr/>
          <p:nvPr/>
        </p:nvGrpSpPr>
        <p:grpSpPr>
          <a:xfrm>
            <a:off x="7258379" y="9026392"/>
            <a:ext cx="4464498" cy="1066949"/>
            <a:chOff x="0" y="0"/>
            <a:chExt cx="4464496" cy="1066947"/>
          </a:xfrm>
        </p:grpSpPr>
        <p:sp>
          <p:nvSpPr>
            <p:cNvPr id="1293" name="Oval"/>
            <p:cNvSpPr/>
            <p:nvPr/>
          </p:nvSpPr>
          <p:spPr>
            <a:xfrm>
              <a:off x="-1" y="0"/>
              <a:ext cx="4464498" cy="1066948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4" name="Customer Satisfaction"/>
            <p:cNvSpPr txBox="1"/>
            <p:nvPr/>
          </p:nvSpPr>
          <p:spPr>
            <a:xfrm>
              <a:off x="773824" y="73734"/>
              <a:ext cx="2916848" cy="919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</a:defRPr>
              </a:lvl1pPr>
            </a:lstStyle>
            <a:p>
              <a:r>
                <a:t>Customer Satisfaction</a:t>
              </a:r>
            </a:p>
          </p:txBody>
        </p:sp>
      </p:grpSp>
      <p:sp>
        <p:nvSpPr>
          <p:cNvPr id="1296" name="Höger klammerparentes 7"/>
          <p:cNvSpPr/>
          <p:nvPr/>
        </p:nvSpPr>
        <p:spPr>
          <a:xfrm>
            <a:off x="14816761" y="4720097"/>
            <a:ext cx="387857" cy="3789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82"/>
                  <a:pt x="10800" y="184"/>
                </a:cubicBezTo>
                <a:lnTo>
                  <a:pt x="10800" y="10616"/>
                </a:lnTo>
                <a:cubicBezTo>
                  <a:pt x="10800" y="10718"/>
                  <a:pt x="15635" y="10800"/>
                  <a:pt x="21600" y="10800"/>
                </a:cubicBezTo>
                <a:cubicBezTo>
                  <a:pt x="15635" y="10800"/>
                  <a:pt x="10800" y="10882"/>
                  <a:pt x="10800" y="10984"/>
                </a:cubicBezTo>
                <a:lnTo>
                  <a:pt x="10800" y="21416"/>
                </a:lnTo>
                <a:cubicBezTo>
                  <a:pt x="10800" y="21518"/>
                  <a:pt x="5965" y="21600"/>
                  <a:pt x="0" y="21600"/>
                </a:cubicBezTo>
              </a:path>
            </a:pathLst>
          </a:custGeom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1298" name="Rubrik 1"/>
          <p:cNvSpPr txBox="1"/>
          <p:nvPr/>
        </p:nvSpPr>
        <p:spPr>
          <a:xfrm>
            <a:off x="3157818" y="637245"/>
            <a:ext cx="18068364" cy="188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algn="ctr" defTabSz="1444752">
              <a:lnSpc>
                <a:spcPts val="6300"/>
              </a:lnSpc>
              <a:defRPr sz="5056" b="1"/>
            </a:pPr>
            <a:r>
              <a:rPr sz="5100" dirty="0"/>
              <a:t>Customer loyalty is much more than customer satisfaction </a:t>
            </a:r>
            <a:br>
              <a:rPr sz="5100" dirty="0"/>
            </a:br>
            <a:r>
              <a:rPr sz="5100" dirty="0"/>
              <a:t>- genuine relations will need to be established</a:t>
            </a:r>
          </a:p>
        </p:txBody>
      </p:sp>
      <p:sp>
        <p:nvSpPr>
          <p:cNvPr id="1299" name="Pil: höger 25"/>
          <p:cNvSpPr/>
          <p:nvPr/>
        </p:nvSpPr>
        <p:spPr>
          <a:xfrm rot="16200000">
            <a:off x="9234087" y="8228929"/>
            <a:ext cx="513081" cy="617905"/>
          </a:xfrm>
          <a:prstGeom prst="rightArrow">
            <a:avLst>
              <a:gd name="adj1" fmla="val 50000"/>
              <a:gd name="adj2" fmla="val 5450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00" name="Pil: höger 25"/>
          <p:cNvSpPr/>
          <p:nvPr/>
        </p:nvSpPr>
        <p:spPr>
          <a:xfrm rot="16200000">
            <a:off x="9234088" y="6252370"/>
            <a:ext cx="513081" cy="617905"/>
          </a:xfrm>
          <a:prstGeom prst="rightArrow">
            <a:avLst>
              <a:gd name="adj1" fmla="val 50000"/>
              <a:gd name="adj2" fmla="val 5450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ark theme (Primary)">
  <a:themeElements>
    <a:clrScheme name="Dark theme (Primary)">
      <a:dk1>
        <a:srgbClr val="000206"/>
      </a:dk1>
      <a:lt1>
        <a:srgbClr val="FFFFFF"/>
      </a:lt1>
      <a:dk2>
        <a:srgbClr val="A7A7A7"/>
      </a:dk2>
      <a:lt2>
        <a:srgbClr val="535353"/>
      </a:lt2>
      <a:accent1>
        <a:srgbClr val="00CDE9"/>
      </a:accent1>
      <a:accent2>
        <a:srgbClr val="49C3B1"/>
      </a:accent2>
      <a:accent3>
        <a:srgbClr val="FFD547"/>
      </a:accent3>
      <a:accent4>
        <a:srgbClr val="FB9BC7"/>
      </a:accent4>
      <a:accent5>
        <a:srgbClr val="FF4F70"/>
      </a:accent5>
      <a:accent6>
        <a:srgbClr val="FFC900"/>
      </a:accent6>
      <a:hlink>
        <a:srgbClr val="0000FF"/>
      </a:hlink>
      <a:folHlink>
        <a:srgbClr val="FF00FF"/>
      </a:folHlink>
    </a:clrScheme>
    <a:fontScheme name="Dark theme (Primary)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ark theme (Primary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ark theme (Primary)">
  <a:themeElements>
    <a:clrScheme name="Dark theme (Primary)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DE9"/>
      </a:accent1>
      <a:accent2>
        <a:srgbClr val="49C3B1"/>
      </a:accent2>
      <a:accent3>
        <a:srgbClr val="FFD547"/>
      </a:accent3>
      <a:accent4>
        <a:srgbClr val="FB9BC7"/>
      </a:accent4>
      <a:accent5>
        <a:srgbClr val="FF4F70"/>
      </a:accent5>
      <a:accent6>
        <a:srgbClr val="FFC900"/>
      </a:accent6>
      <a:hlink>
        <a:srgbClr val="0000FF"/>
      </a:hlink>
      <a:folHlink>
        <a:srgbClr val="FF00FF"/>
      </a:folHlink>
    </a:clrScheme>
    <a:fontScheme name="Dark theme (Primary)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ark theme (Primary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Anpassad</PresentationFormat>
  <Paragraphs>126</Paragraphs>
  <Slides>15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6" baseType="lpstr">
      <vt:lpstr>Arial</vt:lpstr>
      <vt:lpstr>Benton Sans Light</vt:lpstr>
      <vt:lpstr>BentonSans Black</vt:lpstr>
      <vt:lpstr>BentonSans Light</vt:lpstr>
      <vt:lpstr>BentonSans Medium</vt:lpstr>
      <vt:lpstr>Century Gothic</vt:lpstr>
      <vt:lpstr>Gill Sans</vt:lpstr>
      <vt:lpstr>Helvetica</vt:lpstr>
      <vt:lpstr>Helvetica Neue Medium</vt:lpstr>
      <vt:lpstr>Helvetica Neue Thin</vt:lpstr>
      <vt:lpstr>Dark theme (Primary)</vt:lpstr>
      <vt:lpstr>Loyalty   =  The result of constant positive emotional relationship, and perceived value of every interaction between you and your customers  Every interaction means mastering Customer Experience.</vt:lpstr>
      <vt:lpstr>PowerPoint-presentation</vt:lpstr>
      <vt:lpstr>Why should we care about loyalty? </vt:lpstr>
      <vt:lpstr>What is the New Era of Loyalty Marketing?   Real loyalty is not bought  Data-driven and digital customer experiences that assure that you improve real customer loyalty. </vt:lpstr>
      <vt:lpstr>The Customer Life Cycle approach is a key concept when striving to reach excellent customer experiences and improved loyalty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2021-10-08T08:45:25Z</dcterms:modified>
</cp:coreProperties>
</file>