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oppins SemiBold" panose="00000700000000000000" pitchFamily="2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Black" panose="02000000000000000000" pitchFamily="2" charset="0"/>
      <p:bold r:id="rId27"/>
      <p:boldItalic r:id="rId28"/>
    </p:embeddedFont>
    <p:embeddedFont>
      <p:font typeface="Roboto Light" panose="02000000000000000000" pitchFamily="2" charset="0"/>
      <p:regular r:id="rId29"/>
      <p:bold r:id="rId30"/>
      <p:italic r:id="rId31"/>
      <p:boldItalic r:id="rId32"/>
    </p:embeddedFont>
    <p:embeddedFont>
      <p:font typeface="Roboto Medium" panose="02000000000000000000" pitchFamily="2" charset="0"/>
      <p:regular r:id="rId33"/>
      <p:bold r:id="rId34"/>
      <p:italic r:id="rId35"/>
      <p:boldItalic r:id="rId36"/>
    </p:embeddedFont>
    <p:embeddedFont>
      <p:font typeface="Source Sans Pro" panose="020B0503030403020204" pitchFamily="34" charset="0"/>
      <p:regular r:id="rId37"/>
      <p:bold r:id="rId38"/>
      <p:italic r:id="rId39"/>
      <p:boldItalic r:id="rId40"/>
    </p:embeddedFont>
    <p:embeddedFont>
      <p:font typeface="Source Sans Pro SemiBold" panose="020B060303040302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ber Delno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font" Target="fonts/font3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font" Target="fonts/font29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presProps" Target="presProps.xml"/><Relationship Id="rId20" Type="http://schemas.openxmlformats.org/officeDocument/2006/relationships/font" Target="fonts/font6.fntdata"/><Relationship Id="rId41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0-01T09:20:55.014" idx="1">
    <p:pos x="6000" y="0"/>
    <p:text>@janne.sivula@freshworks.com up to you to leave this in or out. Thanks
_Assigned to Janne Sivula_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0-01T09:27:49.955" idx="2">
    <p:pos x="6000" y="0"/>
    <p:text>@janne.sivula@freshworks.com will introduce Angela here
_Assigned to Janne Sivula_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e423613a1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e423613a1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Roboto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558102b4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f558102b4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Robo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007f993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f007f993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09adbb55f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f09adbb55f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f546b5ff5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gf546b5ff5d_0_1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09adbb55f_0_0:notes"/>
          <p:cNvSpPr txBox="1">
            <a:spLocks noGrp="1"/>
          </p:cNvSpPr>
          <p:nvPr>
            <p:ph type="body" idx="1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ym typeface="Roboto"/>
            </a:endParaRPr>
          </a:p>
        </p:txBody>
      </p:sp>
      <p:sp>
        <p:nvSpPr>
          <p:cNvPr id="71" name="Google Shape;71;gf09adbb5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546b5ff5d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1"/>
            <a:ext cx="2571900" cy="34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f546b5ff5d_0_95:notes"/>
          <p:cNvSpPr txBox="1">
            <a:spLocks noGrp="1"/>
          </p:cNvSpPr>
          <p:nvPr>
            <p:ph type="body" idx="1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bd0c6973d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bd0c6973d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Robo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546b5ff5d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546b5ff5d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Robo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546b5ff5d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546b5ff5d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Robo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558102b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558102b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Robo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558102b4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558102b4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Robo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- Logo mark">
  <p:cSld name="MAIN_POINT">
    <p:bg>
      <p:bgPr>
        <a:solidFill>
          <a:srgbClr val="FFFFFF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8548343" y="224400"/>
            <a:ext cx="330300" cy="330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- Logo mark ">
  <p:cSld name="MAIN_POINT_1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/>
          <p:nvPr/>
        </p:nvSpPr>
        <p:spPr>
          <a:xfrm>
            <a:off x="8548343" y="224400"/>
            <a:ext cx="330300" cy="330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- Logo mark with disclaimer ">
  <p:cSld name="CAPTION_ONL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/>
          <p:nvPr/>
        </p:nvSpPr>
        <p:spPr>
          <a:xfrm>
            <a:off x="8548343" y="224400"/>
            <a:ext cx="330300" cy="330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4"/>
          <p:cNvSpPr txBox="1"/>
          <p:nvPr/>
        </p:nvSpPr>
        <p:spPr>
          <a:xfrm>
            <a:off x="5250450" y="4928128"/>
            <a:ext cx="3628200" cy="1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13446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Copyright Freshworks Inc. 2021 Freshworks Inc. Confidential and Proprietary Information</a:t>
            </a:r>
            <a:endParaRPr sz="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- Logo mark with disclaimer">
  <p:cSld name="CAPTION_ONLY_1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/>
          <p:nvPr/>
        </p:nvSpPr>
        <p:spPr>
          <a:xfrm>
            <a:off x="8548343" y="224400"/>
            <a:ext cx="330300" cy="330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5"/>
          <p:cNvSpPr txBox="1"/>
          <p:nvPr/>
        </p:nvSpPr>
        <p:spPr>
          <a:xfrm>
            <a:off x="5250450" y="4928128"/>
            <a:ext cx="3628200" cy="1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13446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Copyright Freshworks Inc. 2021 Freshworks Inc. Confidential and Proprietary Information</a:t>
            </a:r>
            <a:endParaRPr sz="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gin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6"/>
          <p:cNvCxnSpPr/>
          <p:nvPr/>
        </p:nvCxnSpPr>
        <p:spPr>
          <a:xfrm>
            <a:off x="2" y="4835425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6D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6"/>
          <p:cNvCxnSpPr/>
          <p:nvPr/>
        </p:nvCxnSpPr>
        <p:spPr>
          <a:xfrm>
            <a:off x="783000" y="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FF6D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6"/>
          <p:cNvCxnSpPr/>
          <p:nvPr/>
        </p:nvCxnSpPr>
        <p:spPr>
          <a:xfrm>
            <a:off x="8361550" y="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FF6D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6"/>
          <p:cNvCxnSpPr/>
          <p:nvPr/>
        </p:nvCxnSpPr>
        <p:spPr>
          <a:xfrm>
            <a:off x="2" y="464559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FF6D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OBJECT_4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1998483" y="451531"/>
            <a:ext cx="5147100" cy="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785968" y="1957584"/>
            <a:ext cx="75720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OBJECT_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1998483" y="451531"/>
            <a:ext cx="5147100" cy="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785968" y="1957584"/>
            <a:ext cx="75720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comments" Target="../comments/comment1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/>
        </p:nvSpPr>
        <p:spPr>
          <a:xfrm>
            <a:off x="783000" y="1564650"/>
            <a:ext cx="78327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418FDE"/>
                </a:solidFill>
                <a:latin typeface="Roboto"/>
                <a:ea typeface="Roboto"/>
                <a:cs typeface="Roboto"/>
                <a:sym typeface="Roboto"/>
              </a:rPr>
              <a:t>Any time, anywhere </a:t>
            </a:r>
            <a:br>
              <a:rPr lang="en" sz="3600" b="1">
                <a:solidFill>
                  <a:srgbClr val="418FDE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3600" b="1">
                <a:solidFill>
                  <a:srgbClr val="418FDE"/>
                </a:solidFill>
                <a:latin typeface="Roboto"/>
                <a:ea typeface="Roboto"/>
                <a:cs typeface="Roboto"/>
                <a:sym typeface="Roboto"/>
              </a:rPr>
              <a:t>customer service</a:t>
            </a:r>
            <a:endParaRPr sz="3600" b="1">
              <a:solidFill>
                <a:srgbClr val="418FD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418FD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42;p11"/>
          <p:cNvSpPr txBox="1"/>
          <p:nvPr/>
        </p:nvSpPr>
        <p:spPr>
          <a:xfrm>
            <a:off x="783000" y="2891425"/>
            <a:ext cx="34224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Deliver effortless, cross-channel delight to </a:t>
            </a:r>
            <a:b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modern shopper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43;p11"/>
          <p:cNvSpPr txBox="1"/>
          <p:nvPr/>
        </p:nvSpPr>
        <p:spPr>
          <a:xfrm>
            <a:off x="783000" y="4379975"/>
            <a:ext cx="13065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 november 2021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" name="Google Shape;44;p11" descr="freshworks-light-b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996" y="744773"/>
            <a:ext cx="1704165" cy="3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3550" y="2645375"/>
            <a:ext cx="3285899" cy="2467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7575"/>
            <a:ext cx="8839200" cy="371187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 txBox="1"/>
          <p:nvPr/>
        </p:nvSpPr>
        <p:spPr>
          <a:xfrm>
            <a:off x="152400" y="185100"/>
            <a:ext cx="8839200" cy="207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1016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783000" y="317727"/>
            <a:ext cx="75786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101624"/>
                </a:solidFill>
                <a:latin typeface="Roboto"/>
                <a:ea typeface="Roboto"/>
                <a:cs typeface="Roboto"/>
                <a:sym typeface="Roboto"/>
              </a:rPr>
              <a:t>Engagement Model</a:t>
            </a:r>
            <a:endParaRPr sz="3000" b="1">
              <a:solidFill>
                <a:srgbClr val="1016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1016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8315300" y="1211325"/>
            <a:ext cx="61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8414000" y="1257575"/>
            <a:ext cx="4209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4000" y="78937"/>
            <a:ext cx="618300" cy="59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/>
          <p:nvPr/>
        </p:nvSpPr>
        <p:spPr>
          <a:xfrm>
            <a:off x="0" y="0"/>
            <a:ext cx="5186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1"/>
          <p:cNvSpPr txBox="1"/>
          <p:nvPr/>
        </p:nvSpPr>
        <p:spPr>
          <a:xfrm>
            <a:off x="371825" y="219175"/>
            <a:ext cx="35610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else?</a:t>
            </a:r>
            <a:endParaRPr sz="3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626000" y="1221550"/>
            <a:ext cx="4080300" cy="31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0175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Overview learnings during this implementation </a:t>
            </a:r>
            <a:br>
              <a:rPr lang="en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Next steps </a:t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02" name="Google Shape;202;p21"/>
          <p:cNvSpPr/>
          <p:nvPr/>
        </p:nvSpPr>
        <p:spPr>
          <a:xfrm flipH="1">
            <a:off x="4975188" y="0"/>
            <a:ext cx="211500" cy="5143500"/>
          </a:xfrm>
          <a:prstGeom prst="rtTriangle">
            <a:avLst/>
          </a:prstGeom>
          <a:solidFill>
            <a:srgbClr val="3973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3" name="Google Shape;203;p21"/>
          <p:cNvCxnSpPr/>
          <p:nvPr/>
        </p:nvCxnSpPr>
        <p:spPr>
          <a:xfrm>
            <a:off x="439181" y="1183750"/>
            <a:ext cx="0" cy="39492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" name="Google Shape;204;p21"/>
          <p:cNvSpPr/>
          <p:nvPr/>
        </p:nvSpPr>
        <p:spPr>
          <a:xfrm>
            <a:off x="371831" y="1383731"/>
            <a:ext cx="134700" cy="134700"/>
          </a:xfrm>
          <a:prstGeom prst="ellipse">
            <a:avLst/>
          </a:prstGeom>
          <a:solidFill>
            <a:srgbClr val="448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A5DE"/>
              </a:solidFill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371831" y="2177600"/>
            <a:ext cx="134700" cy="134700"/>
          </a:xfrm>
          <a:prstGeom prst="ellipse">
            <a:avLst/>
          </a:prstGeom>
          <a:solidFill>
            <a:srgbClr val="448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A5DE"/>
              </a:solidFill>
            </a:endParaRPr>
          </a:p>
        </p:txBody>
      </p:sp>
      <p:pic>
        <p:nvPicPr>
          <p:cNvPr id="206" name="Google Shape;2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6100" y="1315825"/>
            <a:ext cx="2948700" cy="286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5575" y="0"/>
            <a:ext cx="439900" cy="42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/>
          <p:nvPr/>
        </p:nvSpPr>
        <p:spPr>
          <a:xfrm>
            <a:off x="2594552" y="1350875"/>
            <a:ext cx="34572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Thank</a:t>
            </a:r>
            <a:r>
              <a:rPr lang="en" sz="9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endParaRPr sz="76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3623250" y="2331350"/>
            <a:ext cx="2428500" cy="1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2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you</a:t>
            </a:r>
            <a:r>
              <a:rPr lang="en" sz="9200">
                <a:solidFill>
                  <a:srgbClr val="FFA400"/>
                </a:solidFill>
                <a:latin typeface="Roboto Black"/>
                <a:ea typeface="Roboto Black"/>
                <a:cs typeface="Roboto Black"/>
                <a:sym typeface="Roboto Black"/>
              </a:rPr>
              <a:t>!</a:t>
            </a:r>
            <a:r>
              <a:rPr lang="en" sz="9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endParaRPr sz="76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/>
          <p:nvPr/>
        </p:nvSpPr>
        <p:spPr>
          <a:xfrm>
            <a:off x="5575013" y="2978525"/>
            <a:ext cx="2713800" cy="1543200"/>
          </a:xfrm>
          <a:prstGeom prst="roundRect">
            <a:avLst>
              <a:gd name="adj" fmla="val 541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2"/>
          <p:cNvSpPr/>
          <p:nvPr/>
        </p:nvSpPr>
        <p:spPr>
          <a:xfrm>
            <a:off x="5575013" y="1399700"/>
            <a:ext cx="2713800" cy="1476900"/>
          </a:xfrm>
          <a:prstGeom prst="roundRect">
            <a:avLst>
              <a:gd name="adj" fmla="val 541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2"/>
          <p:cNvSpPr txBox="1"/>
          <p:nvPr/>
        </p:nvSpPr>
        <p:spPr>
          <a:xfrm>
            <a:off x="783000" y="470127"/>
            <a:ext cx="75786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101624"/>
                </a:solidFill>
                <a:latin typeface="Roboto"/>
                <a:ea typeface="Roboto"/>
                <a:cs typeface="Roboto"/>
                <a:sym typeface="Roboto"/>
              </a:rPr>
              <a:t>Recent recognition for our work</a:t>
            </a:r>
            <a:endParaRPr sz="3000" b="1">
              <a:solidFill>
                <a:srgbClr val="1016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Google Shape;53;p12"/>
          <p:cNvSpPr/>
          <p:nvPr/>
        </p:nvSpPr>
        <p:spPr>
          <a:xfrm>
            <a:off x="8548343" y="208425"/>
            <a:ext cx="330300" cy="330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/>
          <p:nvPr/>
        </p:nvSpPr>
        <p:spPr>
          <a:xfrm>
            <a:off x="884800" y="1399700"/>
            <a:ext cx="4571700" cy="1476900"/>
          </a:xfrm>
          <a:prstGeom prst="roundRect">
            <a:avLst>
              <a:gd name="adj" fmla="val 541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2"/>
          <p:cNvSpPr txBox="1"/>
          <p:nvPr/>
        </p:nvSpPr>
        <p:spPr>
          <a:xfrm>
            <a:off x="2164213" y="1571750"/>
            <a:ext cx="32799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Magic Quadrant Visionary</a:t>
            </a:r>
            <a:endParaRPr sz="1100" b="1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CRM Customer Engagement Center, </a:t>
            </a:r>
            <a:r>
              <a:rPr lang="en" sz="1100" b="1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2020, 2021</a:t>
            </a:r>
            <a:endParaRPr sz="1100" b="1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CRM Lead Management, </a:t>
            </a:r>
            <a:r>
              <a:rPr lang="en" sz="1100" b="1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2020</a:t>
            </a:r>
            <a:endParaRPr sz="1100" b="1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Sales Force Automation, </a:t>
            </a:r>
            <a:r>
              <a:rPr lang="en" sz="1100" b="1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2020</a:t>
            </a:r>
            <a:endParaRPr sz="1100" b="1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IT Service Management Tools, </a:t>
            </a:r>
            <a:r>
              <a:rPr lang="en" sz="1100" b="1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2020</a:t>
            </a:r>
            <a:endParaRPr sz="1100" b="1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2"/>
          <p:cNvSpPr txBox="1"/>
          <p:nvPr/>
        </p:nvSpPr>
        <p:spPr>
          <a:xfrm>
            <a:off x="6771022" y="1766450"/>
            <a:ext cx="13548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Social Media Customer Service </a:t>
            </a:r>
            <a:endParaRPr sz="11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endParaRPr sz="1100" b="1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;p12"/>
          <p:cNvSpPr txBox="1"/>
          <p:nvPr/>
        </p:nvSpPr>
        <p:spPr>
          <a:xfrm>
            <a:off x="6771022" y="3378425"/>
            <a:ext cx="12855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Best Overall CRM Company </a:t>
            </a:r>
            <a:endParaRPr sz="1100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2020, 2021</a:t>
            </a:r>
            <a:endParaRPr sz="1100" b="1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" name="Google Shape;5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436" y="2046550"/>
            <a:ext cx="797424" cy="18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12"/>
          <p:cNvGrpSpPr/>
          <p:nvPr/>
        </p:nvGrpSpPr>
        <p:grpSpPr>
          <a:xfrm>
            <a:off x="884800" y="2978532"/>
            <a:ext cx="4571700" cy="720900"/>
            <a:chOff x="884800" y="2935148"/>
            <a:chExt cx="4571700" cy="720900"/>
          </a:xfrm>
        </p:grpSpPr>
        <p:sp>
          <p:nvSpPr>
            <p:cNvPr id="60" name="Google Shape;60;p12"/>
            <p:cNvSpPr/>
            <p:nvPr/>
          </p:nvSpPr>
          <p:spPr>
            <a:xfrm>
              <a:off x="884800" y="2935148"/>
              <a:ext cx="4571700" cy="720900"/>
            </a:xfrm>
            <a:prstGeom prst="roundRect">
              <a:avLst>
                <a:gd name="adj" fmla="val 5417"/>
              </a:avLst>
            </a:pr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2"/>
            <p:cNvSpPr txBox="1"/>
            <p:nvPr/>
          </p:nvSpPr>
          <p:spPr>
            <a:xfrm>
              <a:off x="2164213" y="3021248"/>
              <a:ext cx="2569200" cy="5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0B1320"/>
                  </a:solidFill>
                  <a:latin typeface="Roboto"/>
                  <a:ea typeface="Roboto"/>
                  <a:cs typeface="Roboto"/>
                  <a:sym typeface="Roboto"/>
                </a:rPr>
                <a:t>Forrester Wave</a:t>
              </a:r>
              <a:endParaRPr sz="1100" b="1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0B1320"/>
                  </a:solidFill>
                  <a:latin typeface="Roboto"/>
                  <a:ea typeface="Roboto"/>
                  <a:cs typeface="Roboto"/>
                  <a:sym typeface="Roboto"/>
                </a:rPr>
                <a:t>Chatbots for IT Operations, </a:t>
              </a:r>
              <a:r>
                <a:rPr lang="en" sz="1100" b="1">
                  <a:solidFill>
                    <a:srgbClr val="0B1320"/>
                  </a:solidFill>
                  <a:latin typeface="Roboto"/>
                  <a:ea typeface="Roboto"/>
                  <a:cs typeface="Roboto"/>
                  <a:sym typeface="Roboto"/>
                </a:rPr>
                <a:t>2020</a:t>
              </a:r>
              <a:endParaRPr sz="1100" b="1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62" name="Google Shape;62;p1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06948" y="3226422"/>
              <a:ext cx="868399" cy="1383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3" name="Google Shape;63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9609" y="1725939"/>
            <a:ext cx="797425" cy="82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76509" y="3308312"/>
            <a:ext cx="883625" cy="883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2"/>
          <p:cNvGrpSpPr/>
          <p:nvPr/>
        </p:nvGrpSpPr>
        <p:grpSpPr>
          <a:xfrm>
            <a:off x="884800" y="3800793"/>
            <a:ext cx="4571700" cy="720900"/>
            <a:chOff x="884800" y="3899775"/>
            <a:chExt cx="4571700" cy="720900"/>
          </a:xfrm>
        </p:grpSpPr>
        <p:sp>
          <p:nvSpPr>
            <p:cNvPr id="66" name="Google Shape;66;p12"/>
            <p:cNvSpPr/>
            <p:nvPr/>
          </p:nvSpPr>
          <p:spPr>
            <a:xfrm>
              <a:off x="884800" y="3899775"/>
              <a:ext cx="4571700" cy="720900"/>
            </a:xfrm>
            <a:prstGeom prst="roundRect">
              <a:avLst>
                <a:gd name="adj" fmla="val 5417"/>
              </a:avLst>
            </a:pr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2"/>
            <p:cNvSpPr txBox="1"/>
            <p:nvPr/>
          </p:nvSpPr>
          <p:spPr>
            <a:xfrm>
              <a:off x="2164213" y="3985875"/>
              <a:ext cx="2115600" cy="5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" sz="1100" b="1">
                  <a:solidFill>
                    <a:srgbClr val="0B1320"/>
                  </a:solidFill>
                  <a:latin typeface="Roboto"/>
                  <a:ea typeface="Roboto"/>
                  <a:cs typeface="Roboto"/>
                  <a:sym typeface="Roboto"/>
                </a:rPr>
                <a:t>4x Cloud 100 Winner Ranked </a:t>
              </a:r>
              <a:r>
                <a:rPr lang="en" sz="1100">
                  <a:solidFill>
                    <a:srgbClr val="0B1320"/>
                  </a:solidFill>
                  <a:latin typeface="Roboto"/>
                  <a:ea typeface="Roboto"/>
                  <a:cs typeface="Roboto"/>
                  <a:sym typeface="Roboto"/>
                </a:rPr>
                <a:t>Ranked #10</a:t>
              </a:r>
              <a:r>
                <a:rPr lang="en" sz="1100" b="1">
                  <a:solidFill>
                    <a:srgbClr val="0B132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 sz="1100">
                  <a:solidFill>
                    <a:srgbClr val="0B1320"/>
                  </a:solidFill>
                  <a:latin typeface="Roboto"/>
                  <a:ea typeface="Roboto"/>
                  <a:cs typeface="Roboto"/>
                  <a:sym typeface="Roboto"/>
                </a:rPr>
                <a:t>in 2021</a:t>
              </a:r>
              <a:endParaRPr sz="11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68" name="Google Shape;68;p1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192121" y="4035365"/>
              <a:ext cx="656550" cy="421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/>
          <p:nvPr/>
        </p:nvSpPr>
        <p:spPr>
          <a:xfrm>
            <a:off x="785363" y="1036198"/>
            <a:ext cx="4526100" cy="311700"/>
          </a:xfrm>
          <a:prstGeom prst="roundRect">
            <a:avLst>
              <a:gd name="adj" fmla="val 12971"/>
            </a:avLst>
          </a:prstGeom>
          <a:solidFill>
            <a:srgbClr val="0B13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5492794" y="1036200"/>
            <a:ext cx="2980500" cy="311700"/>
          </a:xfrm>
          <a:prstGeom prst="roundRect">
            <a:avLst>
              <a:gd name="adj" fmla="val 12971"/>
            </a:avLst>
          </a:prstGeom>
          <a:solidFill>
            <a:srgbClr val="0B13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787594" y="1417795"/>
            <a:ext cx="1467600" cy="2770500"/>
          </a:xfrm>
          <a:prstGeom prst="roundRect">
            <a:avLst>
              <a:gd name="adj" fmla="val 357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3843156" y="1417795"/>
            <a:ext cx="1467600" cy="2770500"/>
          </a:xfrm>
          <a:prstGeom prst="roundRect">
            <a:avLst>
              <a:gd name="adj" fmla="val 357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2315375" y="1417795"/>
            <a:ext cx="1467600" cy="2770500"/>
          </a:xfrm>
          <a:prstGeom prst="roundRect">
            <a:avLst>
              <a:gd name="adj" fmla="val 357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5485237" y="1411177"/>
            <a:ext cx="1467600" cy="2770500"/>
          </a:xfrm>
          <a:prstGeom prst="roundRect">
            <a:avLst>
              <a:gd name="adj" fmla="val 357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7013018" y="1417795"/>
            <a:ext cx="1467600" cy="2770500"/>
          </a:xfrm>
          <a:prstGeom prst="roundRect">
            <a:avLst>
              <a:gd name="adj" fmla="val 357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3"/>
          <p:cNvSpPr/>
          <p:nvPr/>
        </p:nvSpPr>
        <p:spPr>
          <a:xfrm rot="10800000">
            <a:off x="834806" y="1755539"/>
            <a:ext cx="1373100" cy="2355300"/>
          </a:xfrm>
          <a:prstGeom prst="round2SameRect">
            <a:avLst>
              <a:gd name="adj1" fmla="val 2534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/>
          <p:nvPr/>
        </p:nvSpPr>
        <p:spPr>
          <a:xfrm rot="10800000">
            <a:off x="2362587" y="1755539"/>
            <a:ext cx="1373100" cy="2355300"/>
          </a:xfrm>
          <a:prstGeom prst="round2SameRect">
            <a:avLst>
              <a:gd name="adj1" fmla="val 2534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3"/>
          <p:cNvSpPr/>
          <p:nvPr/>
        </p:nvSpPr>
        <p:spPr>
          <a:xfrm rot="10800000">
            <a:off x="3890368" y="1755539"/>
            <a:ext cx="1373100" cy="2355300"/>
          </a:xfrm>
          <a:prstGeom prst="round2SameRect">
            <a:avLst>
              <a:gd name="adj1" fmla="val 2534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/>
          <p:nvPr/>
        </p:nvSpPr>
        <p:spPr>
          <a:xfrm rot="10800000">
            <a:off x="5532449" y="1755539"/>
            <a:ext cx="1373100" cy="2355300"/>
          </a:xfrm>
          <a:prstGeom prst="round2SameRect">
            <a:avLst>
              <a:gd name="adj1" fmla="val 2534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/>
          <p:nvPr/>
        </p:nvSpPr>
        <p:spPr>
          <a:xfrm rot="10800000">
            <a:off x="7060231" y="1755539"/>
            <a:ext cx="1373100" cy="2355300"/>
          </a:xfrm>
          <a:prstGeom prst="round2SameRect">
            <a:avLst>
              <a:gd name="adj1" fmla="val 2534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787575" y="1447017"/>
            <a:ext cx="146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800" b="1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Customer Experience</a:t>
            </a:r>
            <a:endParaRPr sz="800" b="1" i="0" u="none" strike="noStrike" cap="none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783000" y="317727"/>
            <a:ext cx="75786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101624"/>
                </a:solidFill>
                <a:latin typeface="Roboto"/>
                <a:ea typeface="Roboto"/>
                <a:cs typeface="Roboto"/>
                <a:sym typeface="Roboto"/>
              </a:rPr>
              <a:t>Delight made easy</a:t>
            </a:r>
            <a:endParaRPr sz="3000" b="1">
              <a:solidFill>
                <a:srgbClr val="1016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10162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8525943" y="243625"/>
            <a:ext cx="330300" cy="330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p13"/>
          <p:cNvCxnSpPr/>
          <p:nvPr/>
        </p:nvCxnSpPr>
        <p:spPr>
          <a:xfrm>
            <a:off x="1006172" y="2288916"/>
            <a:ext cx="1030200" cy="0"/>
          </a:xfrm>
          <a:prstGeom prst="straightConnector1">
            <a:avLst/>
          </a:prstGeom>
          <a:noFill/>
          <a:ln w="9525" cap="flat" cmpd="sng">
            <a:solidFill>
              <a:srgbClr val="1D2746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89" name="Google Shape;89;p13"/>
          <p:cNvGrpSpPr/>
          <p:nvPr/>
        </p:nvGrpSpPr>
        <p:grpSpPr>
          <a:xfrm>
            <a:off x="795112" y="2993784"/>
            <a:ext cx="827400" cy="508476"/>
            <a:chOff x="2219695" y="2871563"/>
            <a:chExt cx="827400" cy="508476"/>
          </a:xfrm>
        </p:grpSpPr>
        <p:sp>
          <p:nvSpPr>
            <p:cNvPr id="90" name="Google Shape;90;p13"/>
            <p:cNvSpPr txBox="1"/>
            <p:nvPr/>
          </p:nvSpPr>
          <p:spPr>
            <a:xfrm>
              <a:off x="2219695" y="3148738"/>
              <a:ext cx="827400" cy="2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F214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Messaging</a:t>
              </a:r>
              <a:endParaRPr sz="600">
                <a:solidFill>
                  <a:srgbClr val="0F2145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pic>
          <p:nvPicPr>
            <p:cNvPr id="91" name="Google Shape;91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64850" y="2871563"/>
              <a:ext cx="337090" cy="3370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" name="Google Shape;92;p13"/>
          <p:cNvGrpSpPr/>
          <p:nvPr/>
        </p:nvGrpSpPr>
        <p:grpSpPr>
          <a:xfrm>
            <a:off x="1495694" y="2375458"/>
            <a:ext cx="683400" cy="557186"/>
            <a:chOff x="735149" y="2871563"/>
            <a:chExt cx="683400" cy="557186"/>
          </a:xfrm>
        </p:grpSpPr>
        <p:sp>
          <p:nvSpPr>
            <p:cNvPr id="93" name="Google Shape;93;p13"/>
            <p:cNvSpPr txBox="1"/>
            <p:nvPr/>
          </p:nvSpPr>
          <p:spPr>
            <a:xfrm>
              <a:off x="735149" y="3197449"/>
              <a:ext cx="683400" cy="2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F214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Support </a:t>
              </a:r>
              <a:endParaRPr sz="600">
                <a:solidFill>
                  <a:srgbClr val="0F2145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F214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Desk</a:t>
              </a:r>
              <a:endParaRPr sz="600">
                <a:solidFill>
                  <a:srgbClr val="0F2145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pic>
          <p:nvPicPr>
            <p:cNvPr id="94" name="Google Shape;94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07497" y="2871563"/>
              <a:ext cx="338703" cy="3370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p13"/>
          <p:cNvGrpSpPr/>
          <p:nvPr/>
        </p:nvGrpSpPr>
        <p:grpSpPr>
          <a:xfrm>
            <a:off x="1091775" y="3538712"/>
            <a:ext cx="859200" cy="515299"/>
            <a:chOff x="1841145" y="2115039"/>
            <a:chExt cx="859200" cy="515299"/>
          </a:xfrm>
        </p:grpSpPr>
        <p:sp>
          <p:nvSpPr>
            <p:cNvPr id="96" name="Google Shape;96;p13"/>
            <p:cNvSpPr txBox="1"/>
            <p:nvPr/>
          </p:nvSpPr>
          <p:spPr>
            <a:xfrm>
              <a:off x="1841145" y="2399038"/>
              <a:ext cx="859200" cy="2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F214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Customer Success</a:t>
              </a:r>
              <a:endParaRPr sz="600">
                <a:solidFill>
                  <a:srgbClr val="0F2145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pic>
          <p:nvPicPr>
            <p:cNvPr id="97" name="Google Shape;97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101394" y="2115039"/>
              <a:ext cx="338703" cy="3370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" name="Google Shape;98;p13"/>
          <p:cNvGrpSpPr/>
          <p:nvPr/>
        </p:nvGrpSpPr>
        <p:grpSpPr>
          <a:xfrm>
            <a:off x="2676250" y="2993766"/>
            <a:ext cx="793200" cy="538441"/>
            <a:chOff x="7139475" y="2142713"/>
            <a:chExt cx="793200" cy="538441"/>
          </a:xfrm>
        </p:grpSpPr>
        <p:sp>
          <p:nvSpPr>
            <p:cNvPr id="99" name="Google Shape;99;p13"/>
            <p:cNvSpPr txBox="1"/>
            <p:nvPr/>
          </p:nvSpPr>
          <p:spPr>
            <a:xfrm>
              <a:off x="7139475" y="2418654"/>
              <a:ext cx="793200" cy="26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F214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Freshsales</a:t>
              </a:r>
              <a:endParaRPr sz="600">
                <a:solidFill>
                  <a:srgbClr val="0F2145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pic>
          <p:nvPicPr>
            <p:cNvPr id="100" name="Google Shape;100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366699" y="2142713"/>
              <a:ext cx="338703" cy="3370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" name="Google Shape;101;p13"/>
          <p:cNvGrpSpPr/>
          <p:nvPr/>
        </p:nvGrpSpPr>
        <p:grpSpPr>
          <a:xfrm>
            <a:off x="4071993" y="2375458"/>
            <a:ext cx="1000500" cy="543831"/>
            <a:chOff x="7263025" y="2871563"/>
            <a:chExt cx="1000500" cy="543831"/>
          </a:xfrm>
        </p:grpSpPr>
        <p:sp>
          <p:nvSpPr>
            <p:cNvPr id="102" name="Google Shape;102;p13"/>
            <p:cNvSpPr txBox="1"/>
            <p:nvPr/>
          </p:nvSpPr>
          <p:spPr>
            <a:xfrm>
              <a:off x="7263025" y="3141193"/>
              <a:ext cx="1000500" cy="27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F214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Freshmarketer</a:t>
              </a:r>
              <a:endParaRPr sz="600">
                <a:solidFill>
                  <a:srgbClr val="0F2145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pic>
          <p:nvPicPr>
            <p:cNvPr id="103" name="Google Shape;103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593917" y="2871563"/>
              <a:ext cx="338703" cy="3370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Google Shape;104;p13"/>
          <p:cNvGrpSpPr/>
          <p:nvPr/>
        </p:nvGrpSpPr>
        <p:grpSpPr>
          <a:xfrm>
            <a:off x="5718681" y="2375386"/>
            <a:ext cx="1000575" cy="515230"/>
            <a:chOff x="5592758" y="3004763"/>
            <a:chExt cx="1334100" cy="686973"/>
          </a:xfrm>
        </p:grpSpPr>
        <p:sp>
          <p:nvSpPr>
            <p:cNvPr id="105" name="Google Shape;105;p13"/>
            <p:cNvSpPr txBox="1"/>
            <p:nvPr/>
          </p:nvSpPr>
          <p:spPr>
            <a:xfrm>
              <a:off x="5592758" y="3383335"/>
              <a:ext cx="1334100" cy="3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F214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Freshservice</a:t>
              </a:r>
              <a:endParaRPr sz="600">
                <a:solidFill>
                  <a:srgbClr val="0F2145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pic>
          <p:nvPicPr>
            <p:cNvPr id="106" name="Google Shape;106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040297" y="3004763"/>
              <a:ext cx="451603" cy="451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" name="Google Shape;107;p13"/>
          <p:cNvGrpSpPr/>
          <p:nvPr/>
        </p:nvGrpSpPr>
        <p:grpSpPr>
          <a:xfrm>
            <a:off x="2588644" y="2375440"/>
            <a:ext cx="968400" cy="507768"/>
            <a:chOff x="6727788" y="2152763"/>
            <a:chExt cx="968400" cy="507768"/>
          </a:xfrm>
        </p:grpSpPr>
        <p:sp>
          <p:nvSpPr>
            <p:cNvPr id="108" name="Google Shape;108;p13"/>
            <p:cNvSpPr txBox="1"/>
            <p:nvPr/>
          </p:nvSpPr>
          <p:spPr>
            <a:xfrm>
              <a:off x="6727788" y="2429231"/>
              <a:ext cx="968400" cy="2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F214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Freshsales Suite</a:t>
              </a:r>
              <a:endParaRPr sz="600">
                <a:solidFill>
                  <a:srgbClr val="0F2145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pic>
          <p:nvPicPr>
            <p:cNvPr id="109" name="Google Shape;109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043450" y="2152763"/>
              <a:ext cx="330300" cy="330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Google Shape;110;p13"/>
          <p:cNvGrpSpPr/>
          <p:nvPr/>
        </p:nvGrpSpPr>
        <p:grpSpPr>
          <a:xfrm>
            <a:off x="1478163" y="2993784"/>
            <a:ext cx="718500" cy="515132"/>
            <a:chOff x="1490876" y="2871563"/>
            <a:chExt cx="718500" cy="515132"/>
          </a:xfrm>
        </p:grpSpPr>
        <p:sp>
          <p:nvSpPr>
            <p:cNvPr id="111" name="Google Shape;111;p13"/>
            <p:cNvSpPr txBox="1"/>
            <p:nvPr/>
          </p:nvSpPr>
          <p:spPr>
            <a:xfrm>
              <a:off x="1490876" y="3155395"/>
              <a:ext cx="718500" cy="2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F214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Contact Center</a:t>
              </a:r>
              <a:endParaRPr sz="600">
                <a:solidFill>
                  <a:srgbClr val="0F2145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pic>
          <p:nvPicPr>
            <p:cNvPr id="112" name="Google Shape;112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681581" y="2871563"/>
              <a:ext cx="337090" cy="3370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" name="Google Shape;113;p13"/>
          <p:cNvGrpSpPr/>
          <p:nvPr/>
        </p:nvGrpSpPr>
        <p:grpSpPr>
          <a:xfrm>
            <a:off x="849530" y="2375440"/>
            <a:ext cx="718500" cy="564918"/>
            <a:chOff x="980607" y="2152763"/>
            <a:chExt cx="718500" cy="564918"/>
          </a:xfrm>
        </p:grpSpPr>
        <p:sp>
          <p:nvSpPr>
            <p:cNvPr id="114" name="Google Shape;114;p13"/>
            <p:cNvSpPr txBox="1"/>
            <p:nvPr/>
          </p:nvSpPr>
          <p:spPr>
            <a:xfrm>
              <a:off x="980607" y="2486380"/>
              <a:ext cx="718500" cy="2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0F214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Omnichannel Suite</a:t>
              </a:r>
              <a:endParaRPr sz="600">
                <a:solidFill>
                  <a:srgbClr val="0F2145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pic>
          <p:nvPicPr>
            <p:cNvPr id="115" name="Google Shape;115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70505" y="2152763"/>
              <a:ext cx="338703" cy="33708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6" name="Google Shape;11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07457" y="1838887"/>
            <a:ext cx="1027724" cy="36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516739" y="1838887"/>
            <a:ext cx="1064722" cy="36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902694" y="1838887"/>
            <a:ext cx="1348374" cy="36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603355" y="1838887"/>
            <a:ext cx="1231213" cy="36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215626" y="1838887"/>
            <a:ext cx="1064722" cy="3679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3"/>
          <p:cNvCxnSpPr/>
          <p:nvPr/>
        </p:nvCxnSpPr>
        <p:spPr>
          <a:xfrm>
            <a:off x="2557519" y="2288916"/>
            <a:ext cx="1030200" cy="0"/>
          </a:xfrm>
          <a:prstGeom prst="straightConnector1">
            <a:avLst/>
          </a:prstGeom>
          <a:noFill/>
          <a:ln w="9525" cap="flat" cmpd="sng">
            <a:solidFill>
              <a:srgbClr val="1D274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22" name="Google Shape;122;p13"/>
          <p:cNvCxnSpPr/>
          <p:nvPr/>
        </p:nvCxnSpPr>
        <p:spPr>
          <a:xfrm>
            <a:off x="4061747" y="2288916"/>
            <a:ext cx="1030200" cy="0"/>
          </a:xfrm>
          <a:prstGeom prst="straightConnector1">
            <a:avLst/>
          </a:prstGeom>
          <a:noFill/>
          <a:ln w="9525" cap="flat" cmpd="sng">
            <a:solidFill>
              <a:srgbClr val="1D274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23" name="Google Shape;123;p13"/>
          <p:cNvCxnSpPr/>
          <p:nvPr/>
        </p:nvCxnSpPr>
        <p:spPr>
          <a:xfrm>
            <a:off x="5718905" y="2288916"/>
            <a:ext cx="1030200" cy="0"/>
          </a:xfrm>
          <a:prstGeom prst="straightConnector1">
            <a:avLst/>
          </a:prstGeom>
          <a:noFill/>
          <a:ln w="9525" cap="flat" cmpd="sng">
            <a:solidFill>
              <a:srgbClr val="1D2746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24" name="Google Shape;124;p13"/>
          <p:cNvCxnSpPr/>
          <p:nvPr/>
        </p:nvCxnSpPr>
        <p:spPr>
          <a:xfrm>
            <a:off x="7231617" y="2288916"/>
            <a:ext cx="1030200" cy="0"/>
          </a:xfrm>
          <a:prstGeom prst="straightConnector1">
            <a:avLst/>
          </a:prstGeom>
          <a:noFill/>
          <a:ln w="9525" cap="flat" cmpd="sng">
            <a:solidFill>
              <a:srgbClr val="1D2746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25" name="Google Shape;125;p13"/>
          <p:cNvSpPr txBox="1"/>
          <p:nvPr/>
        </p:nvSpPr>
        <p:spPr>
          <a:xfrm>
            <a:off x="2314437" y="1447017"/>
            <a:ext cx="146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800" b="1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Sales</a:t>
            </a:r>
            <a:endParaRPr sz="800" b="1" i="0" u="none" strike="noStrike" cap="none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3"/>
          <p:cNvSpPr txBox="1"/>
          <p:nvPr/>
        </p:nvSpPr>
        <p:spPr>
          <a:xfrm>
            <a:off x="3844085" y="1447017"/>
            <a:ext cx="146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800" b="1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Marketing</a:t>
            </a:r>
            <a:endParaRPr sz="800" b="1" i="0" u="none" strike="noStrike" cap="none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3"/>
          <p:cNvSpPr txBox="1"/>
          <p:nvPr/>
        </p:nvSpPr>
        <p:spPr>
          <a:xfrm>
            <a:off x="5492801" y="1447017"/>
            <a:ext cx="146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800" b="1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IT Management</a:t>
            </a:r>
            <a:endParaRPr sz="800" b="1" i="0" u="none" strike="noStrike" cap="none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13"/>
          <p:cNvSpPr txBox="1"/>
          <p:nvPr/>
        </p:nvSpPr>
        <p:spPr>
          <a:xfrm>
            <a:off x="7013025" y="1447017"/>
            <a:ext cx="1467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800" b="1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HR Management</a:t>
            </a:r>
            <a:endParaRPr sz="800" b="1" i="0" u="none" strike="noStrike" cap="none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13"/>
          <p:cNvSpPr txBox="1"/>
          <p:nvPr/>
        </p:nvSpPr>
        <p:spPr>
          <a:xfrm>
            <a:off x="7243799" y="2677611"/>
            <a:ext cx="1000500" cy="2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F2145"/>
                </a:solidFill>
                <a:latin typeface="Roboto Medium"/>
                <a:ea typeface="Roboto Medium"/>
                <a:cs typeface="Roboto Medium"/>
                <a:sym typeface="Roboto Medium"/>
              </a:rPr>
              <a:t>Freshteam</a:t>
            </a:r>
            <a:endParaRPr sz="600">
              <a:solidFill>
                <a:srgbClr val="0F2145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601438" y="2375386"/>
            <a:ext cx="311625" cy="31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/>
          <p:nvPr/>
        </p:nvSpPr>
        <p:spPr>
          <a:xfrm>
            <a:off x="785025" y="4269469"/>
            <a:ext cx="7695600" cy="474600"/>
          </a:xfrm>
          <a:prstGeom prst="roundRect">
            <a:avLst>
              <a:gd name="adj" fmla="val 12971"/>
            </a:avLst>
          </a:prstGeom>
          <a:solidFill>
            <a:srgbClr val="0B13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13"/>
          <p:cNvGrpSpPr/>
          <p:nvPr/>
        </p:nvGrpSpPr>
        <p:grpSpPr>
          <a:xfrm>
            <a:off x="3573933" y="4348174"/>
            <a:ext cx="2118080" cy="338700"/>
            <a:chOff x="3349627" y="4393081"/>
            <a:chExt cx="2219047" cy="338700"/>
          </a:xfrm>
        </p:grpSpPr>
        <p:sp>
          <p:nvSpPr>
            <p:cNvPr id="133" name="Google Shape;133;p13"/>
            <p:cNvSpPr txBox="1"/>
            <p:nvPr/>
          </p:nvSpPr>
          <p:spPr>
            <a:xfrm>
              <a:off x="3349627" y="4393081"/>
              <a:ext cx="1076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FFFFFF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Platform</a:t>
              </a:r>
              <a:endParaRPr sz="1000" b="0" i="0" u="none" strike="noStrike" cap="non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cxnSp>
          <p:nvCxnSpPr>
            <p:cNvPr id="134" name="Google Shape;134;p13"/>
            <p:cNvCxnSpPr/>
            <p:nvPr/>
          </p:nvCxnSpPr>
          <p:spPr>
            <a:xfrm>
              <a:off x="4567850" y="4416253"/>
              <a:ext cx="0" cy="291300"/>
            </a:xfrm>
            <a:prstGeom prst="straightConnector1">
              <a:avLst/>
            </a:prstGeom>
            <a:noFill/>
            <a:ln w="9525" cap="flat" cmpd="sng">
              <a:solidFill>
                <a:srgbClr val="88888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35" name="Google Shape;135;p13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4781145" y="4419881"/>
              <a:ext cx="787528" cy="262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13"/>
          <p:cNvSpPr txBox="1"/>
          <p:nvPr/>
        </p:nvSpPr>
        <p:spPr>
          <a:xfrm>
            <a:off x="2106675" y="1026780"/>
            <a:ext cx="188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Customer Solutions (CRM)</a:t>
            </a:r>
            <a:endParaRPr sz="10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13"/>
          <p:cNvSpPr txBox="1"/>
          <p:nvPr/>
        </p:nvSpPr>
        <p:spPr>
          <a:xfrm>
            <a:off x="6249244" y="1026780"/>
            <a:ext cx="1467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Employee Solutions</a:t>
            </a:r>
            <a:endParaRPr sz="10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/>
          <p:nvPr/>
        </p:nvSpPr>
        <p:spPr>
          <a:xfrm>
            <a:off x="2077272" y="1842041"/>
            <a:ext cx="6321300" cy="2524500"/>
          </a:xfrm>
          <a:prstGeom prst="roundRect">
            <a:avLst>
              <a:gd name="adj" fmla="val 3334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22" y="1682990"/>
            <a:ext cx="3077825" cy="307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6605" y="459212"/>
            <a:ext cx="2258727" cy="80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4"/>
          <p:cNvSpPr/>
          <p:nvPr/>
        </p:nvSpPr>
        <p:spPr>
          <a:xfrm>
            <a:off x="8548343" y="208425"/>
            <a:ext cx="330300" cy="3303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4"/>
          <p:cNvSpPr txBox="1"/>
          <p:nvPr/>
        </p:nvSpPr>
        <p:spPr>
          <a:xfrm>
            <a:off x="1285470" y="2065091"/>
            <a:ext cx="18453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Delight your customers with effortless omnichannel service.</a:t>
            </a:r>
            <a:endParaRPr sz="120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200" i="0" u="none" strike="noStrike" cap="none">
                <a:solidFill>
                  <a:srgbClr val="0B1320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200" i="0" u="none" strike="noStrike" cap="none">
              <a:solidFill>
                <a:srgbClr val="0B132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2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Engage in more meaningful conversations every day, across every channel, with every customer.</a:t>
            </a:r>
            <a:endParaRPr sz="1200" i="1" u="none" strike="noStrike" cap="none">
              <a:solidFill>
                <a:srgbClr val="0B13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4"/>
          <p:cNvSpPr txBox="1"/>
          <p:nvPr/>
        </p:nvSpPr>
        <p:spPr>
          <a:xfrm>
            <a:off x="3866309" y="2066577"/>
            <a:ext cx="1593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100" b="1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462% ROI </a:t>
            </a:r>
            <a:r>
              <a:rPr lang="en" sz="1100">
                <a:solidFill>
                  <a:srgbClr val="0B1320"/>
                </a:solidFill>
                <a:latin typeface="Roboto Light"/>
                <a:ea typeface="Roboto Light"/>
                <a:cs typeface="Roboto Light"/>
                <a:sym typeface="Roboto Light"/>
              </a:rPr>
              <a:t>realized by customers in 3 years</a:t>
            </a:r>
            <a:endParaRPr sz="1100">
              <a:solidFill>
                <a:srgbClr val="0B132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8" name="Google Shape;148;p14"/>
          <p:cNvSpPr txBox="1"/>
          <p:nvPr/>
        </p:nvSpPr>
        <p:spPr>
          <a:xfrm>
            <a:off x="1285474" y="1156875"/>
            <a:ext cx="656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 Light"/>
                <a:ea typeface="Roboto Light"/>
                <a:cs typeface="Roboto Light"/>
                <a:sym typeface="Roboto Light"/>
              </a:rPr>
              <a:t>An AI-powered, omnichannel, customer service platform for intuitive, personalized, and collaborative customer service.</a:t>
            </a:r>
            <a:endParaRPr sz="11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9" name="Google Shape;149;p14"/>
          <p:cNvSpPr txBox="1"/>
          <p:nvPr/>
        </p:nvSpPr>
        <p:spPr>
          <a:xfrm>
            <a:off x="3866309" y="3699867"/>
            <a:ext cx="4363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100" b="1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47 FTEs worth of capacity</a:t>
            </a:r>
            <a:r>
              <a:rPr lang="en" sz="1100">
                <a:solidFill>
                  <a:srgbClr val="0B1320"/>
                </a:solidFill>
                <a:latin typeface="Roboto Light"/>
                <a:ea typeface="Roboto Light"/>
                <a:cs typeface="Roboto Light"/>
                <a:sym typeface="Roboto Light"/>
              </a:rPr>
              <a:t> unlocked due to improved operations</a:t>
            </a:r>
            <a:endParaRPr sz="1100">
              <a:solidFill>
                <a:srgbClr val="0B132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5734872" y="2066577"/>
            <a:ext cx="2319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100" b="1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27% lower ticket volumes</a:t>
            </a:r>
            <a:r>
              <a:rPr lang="en" sz="11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100">
                <a:solidFill>
                  <a:srgbClr val="0B1320"/>
                </a:solidFill>
                <a:latin typeface="Roboto Light"/>
                <a:ea typeface="Roboto Light"/>
                <a:cs typeface="Roboto Light"/>
                <a:sym typeface="Roboto Light"/>
              </a:rPr>
              <a:t>due to self-service and AI-chatbots</a:t>
            </a:r>
            <a:endParaRPr sz="1100">
              <a:solidFill>
                <a:srgbClr val="0B132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1" name="Google Shape;151;p14"/>
          <p:cNvSpPr txBox="1"/>
          <p:nvPr/>
        </p:nvSpPr>
        <p:spPr>
          <a:xfrm>
            <a:off x="3866309" y="2686087"/>
            <a:ext cx="16830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100" b="1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2.9M in savings</a:t>
            </a:r>
            <a:r>
              <a:rPr lang="en" sz="11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100">
                <a:solidFill>
                  <a:srgbClr val="0B1320"/>
                </a:solidFill>
                <a:latin typeface="Roboto Light"/>
                <a:ea typeface="Roboto Light"/>
                <a:cs typeface="Roboto Light"/>
                <a:sym typeface="Roboto Light"/>
              </a:rPr>
              <a:t>and </a:t>
            </a:r>
            <a:r>
              <a:rPr lang="en" sz="1100" b="1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38% fewer</a:t>
            </a:r>
            <a:r>
              <a:rPr lang="en" sz="1100">
                <a:solidFill>
                  <a:srgbClr val="0B1320"/>
                </a:solidFill>
                <a:latin typeface="Roboto Light"/>
                <a:ea typeface="Roboto Light"/>
                <a:cs typeface="Roboto Light"/>
                <a:sym typeface="Roboto Light"/>
              </a:rPr>
              <a:t> phone calls by deploying digital service channels</a:t>
            </a:r>
            <a:endParaRPr sz="1100">
              <a:solidFill>
                <a:srgbClr val="0B132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2" name="Google Shape;152;p14"/>
          <p:cNvSpPr txBox="1"/>
          <p:nvPr/>
        </p:nvSpPr>
        <p:spPr>
          <a:xfrm>
            <a:off x="5734872" y="2686087"/>
            <a:ext cx="17625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100" b="1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25% better average handle times</a:t>
            </a:r>
            <a:r>
              <a:rPr lang="en" sz="1100">
                <a:solidFill>
                  <a:srgbClr val="0B132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100">
                <a:solidFill>
                  <a:srgbClr val="0B1320"/>
                </a:solidFill>
                <a:latin typeface="Roboto Light"/>
                <a:ea typeface="Roboto Light"/>
                <a:cs typeface="Roboto Light"/>
                <a:sym typeface="Roboto Light"/>
              </a:rPr>
              <a:t>due to the intuitive and powerful agent desktop</a:t>
            </a:r>
            <a:endParaRPr sz="1100">
              <a:solidFill>
                <a:srgbClr val="0B132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775" y="427000"/>
            <a:ext cx="4532875" cy="428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50" y="1391700"/>
            <a:ext cx="3010626" cy="22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8650" y="723175"/>
            <a:ext cx="5865349" cy="321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00" y="1531100"/>
            <a:ext cx="2973850" cy="208129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7"/>
          <p:cNvSpPr/>
          <p:nvPr/>
        </p:nvSpPr>
        <p:spPr>
          <a:xfrm>
            <a:off x="3331088" y="334400"/>
            <a:ext cx="2253000" cy="1040400"/>
          </a:xfrm>
          <a:prstGeom prst="roundRect">
            <a:avLst>
              <a:gd name="adj" fmla="val 512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Why Self-service?</a:t>
            </a:r>
            <a:endParaRPr sz="2000" b="1">
              <a:solidFill>
                <a:schemeClr val="accent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17"/>
          <p:cNvSpPr/>
          <p:nvPr/>
        </p:nvSpPr>
        <p:spPr>
          <a:xfrm>
            <a:off x="3331088" y="3801000"/>
            <a:ext cx="2253000" cy="1040400"/>
          </a:xfrm>
          <a:prstGeom prst="roundRect">
            <a:avLst>
              <a:gd name="adj" fmla="val 512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Why Messaging?</a:t>
            </a:r>
            <a:endParaRPr sz="2000" b="1">
              <a:solidFill>
                <a:schemeClr val="accent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17"/>
          <p:cNvSpPr/>
          <p:nvPr/>
        </p:nvSpPr>
        <p:spPr>
          <a:xfrm>
            <a:off x="5844100" y="334400"/>
            <a:ext cx="2253000" cy="1040400"/>
          </a:xfrm>
          <a:prstGeom prst="roundRect">
            <a:avLst>
              <a:gd name="adj" fmla="val 512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Why Email?</a:t>
            </a:r>
            <a:endParaRPr sz="2000" b="1">
              <a:solidFill>
                <a:schemeClr val="accent4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17"/>
          <p:cNvSpPr/>
          <p:nvPr/>
        </p:nvSpPr>
        <p:spPr>
          <a:xfrm>
            <a:off x="5908750" y="3801000"/>
            <a:ext cx="2253000" cy="1040400"/>
          </a:xfrm>
          <a:prstGeom prst="roundRect">
            <a:avLst>
              <a:gd name="adj" fmla="val 512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6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Why Phone?</a:t>
            </a:r>
            <a:endParaRPr sz="2000" b="1">
              <a:solidFill>
                <a:schemeClr val="accent6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4690588" y="1985625"/>
            <a:ext cx="2253000" cy="1040400"/>
          </a:xfrm>
          <a:prstGeom prst="roundRect">
            <a:avLst>
              <a:gd name="adj" fmla="val 512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Why Social Support?</a:t>
            </a:r>
            <a:endParaRPr sz="2000" b="1">
              <a:solidFill>
                <a:schemeClr val="dk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8"/>
          <p:cNvPicPr preferRelativeResize="0"/>
          <p:nvPr/>
        </p:nvPicPr>
        <p:blipFill rotWithShape="1">
          <a:blip r:embed="rId3">
            <a:alphaModFix/>
          </a:blip>
          <a:srcRect t="4443"/>
          <a:stretch/>
        </p:blipFill>
        <p:spPr>
          <a:xfrm>
            <a:off x="2146875" y="0"/>
            <a:ext cx="4850258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925" y="0"/>
            <a:ext cx="4349076" cy="488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325" y="927650"/>
            <a:ext cx="3826749" cy="287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W Master - Reskin">
  <a:themeElements>
    <a:clrScheme name="Simple Light">
      <a:dk1>
        <a:srgbClr val="0B1320"/>
      </a:dk1>
      <a:lt1>
        <a:srgbClr val="F7F7F7"/>
      </a:lt1>
      <a:dk2>
        <a:srgbClr val="FF6720"/>
      </a:dk2>
      <a:lt2>
        <a:srgbClr val="5B5D62"/>
      </a:lt2>
      <a:accent1>
        <a:srgbClr val="FFB600"/>
      </a:accent1>
      <a:accent2>
        <a:srgbClr val="00BF6F"/>
      </a:accent2>
      <a:accent3>
        <a:srgbClr val="A4D65E"/>
      </a:accent3>
      <a:accent4>
        <a:srgbClr val="9063CD"/>
      </a:accent4>
      <a:accent5>
        <a:srgbClr val="8BD3E6"/>
      </a:accent5>
      <a:accent6>
        <a:srgbClr val="00B5E2"/>
      </a:accent6>
      <a:hlink>
        <a:srgbClr val="FF67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Bildspel på skärmen (16:9)</PresentationFormat>
  <Paragraphs>63</Paragraphs>
  <Slides>12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22" baseType="lpstr">
      <vt:lpstr>Roboto Medium</vt:lpstr>
      <vt:lpstr>Roboto Light</vt:lpstr>
      <vt:lpstr>Roboto Black</vt:lpstr>
      <vt:lpstr>Source Sans Pro</vt:lpstr>
      <vt:lpstr>Roboto</vt:lpstr>
      <vt:lpstr>Calibri</vt:lpstr>
      <vt:lpstr>Source Sans Pro SemiBold</vt:lpstr>
      <vt:lpstr>Poppins SemiBold</vt:lpstr>
      <vt:lpstr>Arial</vt:lpstr>
      <vt:lpstr>FW Master - Reskin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Daniel Johansson</cp:lastModifiedBy>
  <cp:revision>1</cp:revision>
  <dcterms:modified xsi:type="dcterms:W3CDTF">2021-10-08T08:47:49Z</dcterms:modified>
</cp:coreProperties>
</file>