
<file path=[Content_Types].xml><?xml version="1.0" encoding="utf-8"?>
<Types xmlns="http://schemas.openxmlformats.org/package/2006/content-types">
  <Default Extension="emf" ContentType="image/x-emf"/>
  <Default Extension="HEIC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290" r:id="rId6"/>
    <p:sldId id="300" r:id="rId7"/>
    <p:sldId id="299" r:id="rId8"/>
    <p:sldId id="291" r:id="rId9"/>
    <p:sldId id="292" r:id="rId10"/>
    <p:sldId id="314" r:id="rId11"/>
    <p:sldId id="310" r:id="rId12"/>
    <p:sldId id="308" r:id="rId13"/>
    <p:sldId id="311" r:id="rId14"/>
    <p:sldId id="315" r:id="rId15"/>
    <p:sldId id="316" r:id="rId16"/>
    <p:sldId id="317" r:id="rId17"/>
    <p:sldId id="318" r:id="rId18"/>
    <p:sldId id="298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5692D9CB-FA74-41D4-8208-71C5BF0E76C2}">
          <p14:sldIdLst/>
        </p14:section>
        <p14:section name="Presentation" id="{530CF0A7-3717-4D7D-AD37-5E29FC248F2E}">
          <p14:sldIdLst>
            <p14:sldId id="290"/>
            <p14:sldId id="300"/>
            <p14:sldId id="299"/>
            <p14:sldId id="291"/>
            <p14:sldId id="292"/>
            <p14:sldId id="314"/>
            <p14:sldId id="310"/>
            <p14:sldId id="308"/>
            <p14:sldId id="311"/>
            <p14:sldId id="315"/>
            <p14:sldId id="316"/>
            <p14:sldId id="317"/>
            <p14:sldId id="318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62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7604" autoAdjust="0"/>
  </p:normalViewPr>
  <p:slideViewPr>
    <p:cSldViewPr snapToGrid="0">
      <p:cViewPr varScale="1">
        <p:scale>
          <a:sx n="126" d="100"/>
          <a:sy n="126" d="100"/>
        </p:scale>
        <p:origin x="15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6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3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12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05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27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53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62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82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6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46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7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8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9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51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31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04875" y="1269124"/>
            <a:ext cx="9721850" cy="1007354"/>
          </a:xfrm>
        </p:spPr>
        <p:txBody>
          <a:bodyPr anchor="t"/>
          <a:lstStyle>
            <a:lvl1pPr algn="l">
              <a:defRPr sz="7200" spc="-100" baseline="0">
                <a:latin typeface="+mn-lt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04875" y="2276475"/>
            <a:ext cx="9729050" cy="25329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7200" b="1" spc="-100" baseline="0">
                <a:solidFill>
                  <a:srgbClr val="A0A09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5B131506-2F29-4426-9E5F-59C69D15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75" y="-9137"/>
            <a:ext cx="27360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smtClean="0"/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AA4057-20B8-47D3-9AC4-63ECB019E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269" y="5049237"/>
            <a:ext cx="3405434" cy="1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ey">
    <p:bg bwMode="auto">
      <p:bgPr>
        <a:solidFill>
          <a:srgbClr val="BCB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A7E7-E043-4CF2-B36A-B9D0DC982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1665287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7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/>
          <a:lstStyle>
            <a:lvl1pPr>
              <a:defRPr sz="54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529BD-FA89-4585-B4E8-AB901922EE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49" y="1665289"/>
            <a:ext cx="972185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6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1135A0-2339-49FB-8B87-A2F925A5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E2A0-1918-427C-BF51-B0D586BFF1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1513" y="1376363"/>
            <a:ext cx="6769100" cy="4968558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5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 userDrawn="1">
          <p15:clr>
            <a:srgbClr val="FBAE40"/>
          </p15:clr>
        </p15:guide>
        <p15:guide id="2" pos="2819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5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EA27B0-9380-44D2-A9EE-0F1AE0D23B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763D3-71B8-4DBE-95AE-AA26AC1D3D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869F6F2-776E-4D59-93DC-2974901FE1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1513" y="1376363"/>
            <a:ext cx="6769100" cy="4968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0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5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28DEBAF-5CFA-493D-B830-0C11FA1E4B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D8DAA3-1E51-4AD5-AF7B-65D90FA22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1513" y="1376363"/>
            <a:ext cx="3312000" cy="4968558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7663" y="1376363"/>
            <a:ext cx="3312000" cy="4968558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>
              <a:defRPr lang="sv-SE" sz="1000"/>
            </a:lvl1pPr>
          </a:lstStyle>
          <a:p>
            <a:pPr marL="0" lvl="0" indent="0">
              <a:buNone/>
            </a:pPr>
            <a:r>
              <a:rPr lang="en-GB" dirty="0"/>
              <a:t>Click the icon to add an image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3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6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56C6D2-7D1B-4463-B29E-500E1806D5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897699"/>
            <a:ext cx="3240088" cy="274286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1736F-0457-4782-A559-EB5E7CCDB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6750" y="1376363"/>
            <a:ext cx="3312000" cy="2412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F4BB5BA1-755E-4F53-B3F1-1B82D4C0B3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6750" y="3942507"/>
            <a:ext cx="3312000" cy="2412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7662" y="1376363"/>
            <a:ext cx="3312000" cy="4968558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>
              <a:defRPr lang="sv-SE"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86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36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”Quote”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7E49C9-C0C1-4BE7-895A-3FAF64F46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866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green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0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magenta">
    <p:bg bwMode="auto">
      <p:bgPr>
        <a:solidFill>
          <a:srgbClr val="FF2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073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 bwMode="white">
          <a:xfrm>
            <a:off x="904875" y="1269124"/>
            <a:ext cx="9721850" cy="1007354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4875" y="2276475"/>
            <a:ext cx="9729050" cy="253294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lang="sv-SE" sz="7200" b="1" kern="1200" spc="-100" baseline="0" dirty="0">
                <a:solidFill>
                  <a:srgbClr val="A0A09B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5B131506-2F29-4426-9E5F-59C69D15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904875" y="-9137"/>
            <a:ext cx="27360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DA661C-3255-4219-A974-70F50E110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269" y="5049237"/>
            <a:ext cx="3405434" cy="1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mint">
    <p:bg bwMode="auto">
      <p:bgPr>
        <a:solidFill>
          <a:srgbClr val="00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0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362378"/>
            <a:ext cx="9189299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9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1">
            <a:extLst>
              <a:ext uri="{FF2B5EF4-FFF2-40B4-BE49-F238E27FC236}">
                <a16:creationId xmlns:a16="http://schemas.microsoft.com/office/drawing/2014/main" id="{0FB621BF-C243-46AE-8F58-FE21C7DEA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65197C1-3505-4A0B-805C-88891557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1449288"/>
            <a:ext cx="9720000" cy="4320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D56B66-E7A4-4AB4-A7C1-2B459BA6E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2744788"/>
            <a:ext cx="2817941" cy="2716898"/>
          </a:xfrm>
          <a:solidFill>
            <a:srgbClr val="A0A09B"/>
          </a:solidFill>
        </p:spPr>
        <p:txBody>
          <a:bodyPr lIns="468000" tIns="468000" rIns="468000" bIns="46800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904DEEF-0C48-4662-9609-50D265EA5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744788"/>
            <a:ext cx="2817941" cy="2716898"/>
          </a:xfrm>
          <a:solidFill>
            <a:srgbClr val="BCBCB6"/>
          </a:solidFill>
        </p:spPr>
        <p:txBody>
          <a:bodyPr lIns="468000" tIns="468000" rIns="468000" bIns="46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28AC83FD-8667-46C5-AE64-F75105EA9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0" y="2744788"/>
            <a:ext cx="2867875" cy="2716898"/>
          </a:xfrm>
          <a:solidFill>
            <a:schemeClr val="accent1"/>
          </a:solidFill>
        </p:spPr>
        <p:txBody>
          <a:bodyPr lIns="468000" tIns="468000" rIns="468000" bIns="46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8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DDDF9D28-09F2-43CE-8BEA-975D7C4B7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376363"/>
            <a:ext cx="4572000" cy="900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2744788"/>
            <a:ext cx="4572000" cy="3600133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	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530C3B1-3F41-490D-A3BE-BF075EEEB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6375" y="1376363"/>
            <a:ext cx="4572000" cy="900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700" y="2744788"/>
            <a:ext cx="4572000" cy="3600133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lang="sv-SE"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7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+ White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5">
            <a:extLst>
              <a:ext uri="{FF2B5EF4-FFF2-40B4-BE49-F238E27FC236}">
                <a16:creationId xmlns:a16="http://schemas.microsoft.com/office/drawing/2014/main" id="{5159267B-9049-42B7-B262-B5E8113A1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494B3C-92C6-45BE-A4CA-9BD0F01B5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376364"/>
            <a:ext cx="4572000" cy="90011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3pPr marL="360000" indent="0">
              <a:buNone/>
              <a:defRPr/>
            </a:lvl3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0E88E6-D661-47C4-A5F7-6FB8E828124D}"/>
              </a:ext>
            </a:extLst>
          </p:cNvPr>
          <p:cNvSpPr txBox="1"/>
          <p:nvPr userDrawn="1"/>
        </p:nvSpPr>
        <p:spPr>
          <a:xfrm>
            <a:off x="0" y="-382116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an image to the background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Right-click on an empty space. Choose Format bakground/Fill/Picture or texture fill and choose preferred image.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A5E647-C08E-4284-A792-620FCA54D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Black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5">
            <a:extLst>
              <a:ext uri="{FF2B5EF4-FFF2-40B4-BE49-F238E27FC236}">
                <a16:creationId xmlns:a16="http://schemas.microsoft.com/office/drawing/2014/main" id="{74A4E522-D781-4BD8-8B62-9C0710F51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E500B7-BBB4-4C49-A15C-8E7C403CE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1376363"/>
            <a:ext cx="4572000" cy="9001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3A16E4A-BD37-42AF-834D-5BC24430396A}"/>
              </a:ext>
            </a:extLst>
          </p:cNvPr>
          <p:cNvSpPr txBox="1"/>
          <p:nvPr userDrawn="1"/>
        </p:nvSpPr>
        <p:spPr>
          <a:xfrm>
            <a:off x="0" y="-382116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an image to the background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Right-click on an empty space. Choose Format bakground/Fill/Picture or texture fill and choose preferred image.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099CDD-0BF5-4A73-B5CD-46674D87F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125" y="6354763"/>
            <a:ext cx="856400" cy="306000"/>
          </a:xfrm>
        </p:spPr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44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1">
            <a:extLst>
              <a:ext uri="{FF2B5EF4-FFF2-40B4-BE49-F238E27FC236}">
                <a16:creationId xmlns:a16="http://schemas.microsoft.com/office/drawing/2014/main" id="{4FF475BB-F6EE-476B-A913-86ADDD829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7D79966-092C-4A5E-8237-8173C59C12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1449288"/>
            <a:ext cx="9720000" cy="432000"/>
          </a:xfrm>
        </p:spPr>
        <p:txBody>
          <a:bodyPr/>
          <a:lstStyle>
            <a:lvl1pPr marL="0" indent="0">
              <a:buNone/>
              <a:defRPr sz="2200" b="1" i="0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EF9D3-A52C-4A74-8DF2-FB12A5F7D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744788"/>
            <a:ext cx="9721850" cy="36004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3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 Four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EE059D50-E79E-4C60-9CE1-1E18F71E2B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19" name="Platshållare för diagram 18">
            <a:extLst>
              <a:ext uri="{FF2B5EF4-FFF2-40B4-BE49-F238E27FC236}">
                <a16:creationId xmlns:a16="http://schemas.microsoft.com/office/drawing/2014/main" id="{091B55F8-33F0-4C49-8172-4A0C9609D4E7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911225" y="3648242"/>
            <a:ext cx="2339975" cy="2339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 chart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24F5723-3463-4AA5-A6C2-8E2EDE5A4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2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0" name="Platshållare för diagram 18">
            <a:extLst>
              <a:ext uri="{FF2B5EF4-FFF2-40B4-BE49-F238E27FC236}">
                <a16:creationId xmlns:a16="http://schemas.microsoft.com/office/drawing/2014/main" id="{EC4480DE-2D49-4F50-841D-5B85B3788E20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71842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F6A684E6-6A57-45BF-9C46-DE68B744E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459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1" name="Platshållare för diagram 18">
            <a:extLst>
              <a:ext uri="{FF2B5EF4-FFF2-40B4-BE49-F238E27FC236}">
                <a16:creationId xmlns:a16="http://schemas.microsoft.com/office/drawing/2014/main" id="{8C87AA11-C786-4427-9CA5-6B48095A8AA1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832484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17" name="Platshållare för text 13">
            <a:extLst>
              <a:ext uri="{FF2B5EF4-FFF2-40B4-BE49-F238E27FC236}">
                <a16:creationId xmlns:a16="http://schemas.microsoft.com/office/drawing/2014/main" id="{04C2C789-9B0E-4CBA-A3A4-A6BA2F267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075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2" name="Platshållare för diagram 18">
            <a:extLst>
              <a:ext uri="{FF2B5EF4-FFF2-40B4-BE49-F238E27FC236}">
                <a16:creationId xmlns:a16="http://schemas.microsoft.com/office/drawing/2014/main" id="{DA7DEC1B-4899-48CB-8723-9514911264F4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8293075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1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sv-SE" sz="4000" dirty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6870E-2768-4C1D-9882-F54FF1A67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665288"/>
            <a:ext cx="3240088" cy="468921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625EF59F-9CB3-45AD-8FCD-33391AC4FD4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475162" y="1665288"/>
            <a:ext cx="6488963" cy="46796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 chart</a:t>
            </a:r>
          </a:p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99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4A7210E-582B-4BA5-BA22-1DA249B7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rgbClr val="A0A09B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9EF41-DE9A-488E-B7C4-D2F9FE8F8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15774"/>
            <a:ext cx="6272332" cy="281089"/>
          </a:xfrm>
        </p:spPr>
        <p:txBody>
          <a:bodyPr/>
          <a:lstStyle>
            <a:lvl1pPr marL="0" indent="0">
              <a:buNone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1"/>
            <a:ext cx="9721850" cy="519113"/>
          </a:xfrm>
        </p:spPr>
        <p:txBody>
          <a:bodyPr anchor="t">
            <a:noAutofit/>
          </a:bodyPr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AA00A-D5A1-47C1-A2BD-57332E41D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65288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593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04875" y="1269124"/>
            <a:ext cx="9721850" cy="1007354"/>
          </a:xfrm>
        </p:spPr>
        <p:txBody>
          <a:bodyPr anchor="t"/>
          <a:lstStyle>
            <a:lvl1pPr algn="l">
              <a:defRPr sz="7200" spc="-100" baseline="0">
                <a:latin typeface="+mn-lt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904875" y="2276475"/>
            <a:ext cx="9729050" cy="25329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7200" b="1" spc="-100" baseline="0">
                <a:solidFill>
                  <a:srgbClr val="A0A09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5B131506-2F29-4426-9E5F-59C69D15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75" y="-9137"/>
            <a:ext cx="27360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smtClean="0"/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AA4057-20B8-47D3-9AC4-63ECB019E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69" y="5049237"/>
            <a:ext cx="3405434" cy="1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085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 bwMode="white">
          <a:xfrm>
            <a:off x="904875" y="1269124"/>
            <a:ext cx="9721850" cy="1007354"/>
          </a:xfrm>
        </p:spPr>
        <p:txBody>
          <a:bodyPr anchor="t"/>
          <a:lstStyle>
            <a:lvl1pPr algn="l">
              <a:defRPr sz="7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4875" y="2276475"/>
            <a:ext cx="9729050" cy="253294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lang="sv-SE" sz="7200" b="1" kern="1200" spc="-100" baseline="0" dirty="0">
                <a:solidFill>
                  <a:srgbClr val="A0A09B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5B131506-2F29-4426-9E5F-59C69D15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904875" y="-9137"/>
            <a:ext cx="27360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DA661C-3255-4219-A974-70F50E110B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269" y="5049237"/>
            <a:ext cx="3405434" cy="12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rgbClr val="A0A09B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9EF41-DE9A-488E-B7C4-D2F9FE8F8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15774"/>
            <a:ext cx="6272332" cy="281089"/>
          </a:xfrm>
        </p:spPr>
        <p:txBody>
          <a:bodyPr/>
          <a:lstStyle>
            <a:lvl1pPr marL="0" indent="0">
              <a:buNone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03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42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mint">
    <p:bg bwMode="auto">
      <p:bgPr>
        <a:solidFill>
          <a:srgbClr val="00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92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magenta">
    <p:bg bwMode="auto">
      <p:bgPr>
        <a:solidFill>
          <a:srgbClr val="FF2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86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green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534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911225" y="1533525"/>
            <a:ext cx="9721850" cy="74295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6"/>
            <a:ext cx="9721850" cy="4068761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BB1E56-D06B-4A1C-96FA-DB411BF5A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43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45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6905-FEAF-4905-9BCE-1DD7A894F2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49" y="1665288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498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ey">
    <p:bg bwMode="auto">
      <p:bgPr>
        <a:solidFill>
          <a:srgbClr val="BCB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A7E7-E043-4CF2-B36A-B9D0DC9820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1665287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96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/>
          <a:lstStyle>
            <a:lvl1pPr>
              <a:defRPr sz="54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1529BD-FA89-4585-B4E8-AB901922EE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49" y="1665289"/>
            <a:ext cx="972185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6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6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1135A0-2339-49FB-8B87-A2F925A5AA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E2A0-1918-427C-BF51-B0D586BFF1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1513" y="1376363"/>
            <a:ext cx="6769100" cy="4968558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19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5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EA27B0-9380-44D2-A9EE-0F1AE0D23B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763D3-71B8-4DBE-95AE-AA26AC1D3D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869F6F2-776E-4D59-93DC-2974901FE1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1513" y="1376363"/>
            <a:ext cx="6769100" cy="4968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4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5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28DEBAF-5CFA-493D-B830-0C11FA1E4B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350" y="1897699"/>
            <a:ext cx="3240088" cy="274284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D8DAA3-1E51-4AD5-AF7B-65D90FA22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1513" y="1376363"/>
            <a:ext cx="3312000" cy="4968558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7663" y="1376363"/>
            <a:ext cx="3312000" cy="4968558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>
              <a:defRPr lang="sv-SE" sz="1000"/>
            </a:lvl1pPr>
          </a:lstStyle>
          <a:p>
            <a:pPr marL="0" lvl="0" indent="0">
              <a:buNone/>
            </a:pPr>
            <a:r>
              <a:rPr lang="en-GB" dirty="0"/>
              <a:t>Click the icon to add an image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69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350" y="1378986"/>
            <a:ext cx="3240088" cy="4319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56C6D2-7D1B-4463-B29E-500E1806D5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5350" y="1897699"/>
            <a:ext cx="3240088" cy="274286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1736F-0457-4782-A559-EB5E7CCDBA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74" y="2276475"/>
            <a:ext cx="3240088" cy="4068763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6750" y="1376363"/>
            <a:ext cx="3312000" cy="2412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F4BB5BA1-755E-4F53-B3F1-1B82D4C0B3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76750" y="3942507"/>
            <a:ext cx="3312000" cy="2412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7662" y="1376363"/>
            <a:ext cx="3312000" cy="4968558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>
              <a:defRPr lang="sv-SE" sz="1000"/>
            </a:lvl1pPr>
          </a:lstStyle>
          <a:p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915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07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”Quote”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7E49C9-C0C1-4BE7-895A-3FAF64F46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58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green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27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mint">
    <p:bg bwMode="auto">
      <p:bgPr>
        <a:solidFill>
          <a:srgbClr val="00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085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magenta">
    <p:bg bwMode="auto">
      <p:bgPr>
        <a:solidFill>
          <a:srgbClr val="FF2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310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mint">
    <p:bg bwMode="auto">
      <p:bgPr>
        <a:solidFill>
          <a:srgbClr val="00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362378"/>
            <a:ext cx="9182100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blu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362378"/>
            <a:ext cx="9189299" cy="4982859"/>
          </a:xfrm>
        </p:spPr>
        <p:txBody>
          <a:bodyPr wrap="square"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”Quote”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5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1">
            <a:extLst>
              <a:ext uri="{FF2B5EF4-FFF2-40B4-BE49-F238E27FC236}">
                <a16:creationId xmlns:a16="http://schemas.microsoft.com/office/drawing/2014/main" id="{0FB621BF-C243-46AE-8F58-FE21C7DEA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65197C1-3505-4A0B-805C-888915575B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1449288"/>
            <a:ext cx="9720000" cy="4320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D56B66-E7A4-4AB4-A7C1-2B459BA6E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2744788"/>
            <a:ext cx="2817941" cy="2716898"/>
          </a:xfrm>
          <a:solidFill>
            <a:srgbClr val="A0A09B"/>
          </a:solidFill>
        </p:spPr>
        <p:txBody>
          <a:bodyPr lIns="468000" tIns="468000" rIns="468000" bIns="46800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904DEEF-0C48-4662-9609-50D265EA5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744788"/>
            <a:ext cx="2817941" cy="2716898"/>
          </a:xfrm>
          <a:solidFill>
            <a:srgbClr val="BCBCB6"/>
          </a:solidFill>
        </p:spPr>
        <p:txBody>
          <a:bodyPr lIns="468000" tIns="468000" rIns="468000" bIns="46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28AC83FD-8667-46C5-AE64-F75105EA9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0" y="2744788"/>
            <a:ext cx="2867875" cy="2716898"/>
          </a:xfrm>
          <a:solidFill>
            <a:schemeClr val="accent1"/>
          </a:solidFill>
        </p:spPr>
        <p:txBody>
          <a:bodyPr lIns="468000" tIns="468000" rIns="468000" bIns="46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843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s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DDDF9D28-09F2-43CE-8BEA-975D7C4B7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376363"/>
            <a:ext cx="4572000" cy="900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49588D6-2789-4335-9531-40E4FEA6C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2744788"/>
            <a:ext cx="4572000" cy="3600133"/>
          </a:xfrm>
          <a:solidFill>
            <a:schemeClr val="bg2"/>
          </a:solidFill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	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530C3B1-3F41-490D-A3BE-BF075EEEB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6375" y="1376363"/>
            <a:ext cx="4572000" cy="9001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4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763EE310-C7F6-4015-B915-B65BE56AD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8700" y="2744788"/>
            <a:ext cx="4572000" cy="3600133"/>
          </a:xfrm>
          <a:solidFill>
            <a:schemeClr val="bg2"/>
          </a:solidFill>
        </p:spPr>
        <p:txBody>
          <a:bodyPr vert="horz" lIns="180000" tIns="180000" rIns="180000" bIns="18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lang="sv-SE"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an image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+ White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5">
            <a:extLst>
              <a:ext uri="{FF2B5EF4-FFF2-40B4-BE49-F238E27FC236}">
                <a16:creationId xmlns:a16="http://schemas.microsoft.com/office/drawing/2014/main" id="{5159267B-9049-42B7-B262-B5E8113A1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494B3C-92C6-45BE-A4CA-9BD0F01B5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376364"/>
            <a:ext cx="4572000" cy="90011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3pPr marL="360000" indent="0">
              <a:buNone/>
              <a:defRPr/>
            </a:lvl3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0E88E6-D661-47C4-A5F7-6FB8E828124D}"/>
              </a:ext>
            </a:extLst>
          </p:cNvPr>
          <p:cNvSpPr txBox="1"/>
          <p:nvPr userDrawn="1"/>
        </p:nvSpPr>
        <p:spPr>
          <a:xfrm>
            <a:off x="0" y="-382116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an image to the background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Right-click on an empty space. Choose Format bakground/Fill/Picture or texture fill and choose preferred image.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6A5E647-C08E-4284-A792-620FCA54D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02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Black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5">
            <a:extLst>
              <a:ext uri="{FF2B5EF4-FFF2-40B4-BE49-F238E27FC236}">
                <a16:creationId xmlns:a16="http://schemas.microsoft.com/office/drawing/2014/main" id="{74A4E522-D781-4BD8-8B62-9C0710F51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875" y="520701"/>
            <a:ext cx="9721850" cy="855662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E500B7-BBB4-4C49-A15C-8E7C403CEF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1376363"/>
            <a:ext cx="4572000" cy="90011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3A16E4A-BD37-42AF-834D-5BC24430396A}"/>
              </a:ext>
            </a:extLst>
          </p:cNvPr>
          <p:cNvSpPr txBox="1"/>
          <p:nvPr userDrawn="1"/>
        </p:nvSpPr>
        <p:spPr>
          <a:xfrm>
            <a:off x="0" y="-382116"/>
            <a:ext cx="7812000" cy="2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an image to the background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Right-click on an empty space. Choose Format bakground/Fill/Picture or texture fill and choose preferred image.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099CDD-0BF5-4A73-B5CD-46674D87F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4125" y="6354763"/>
            <a:ext cx="856400" cy="306000"/>
          </a:xfrm>
        </p:spPr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3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1">
            <a:extLst>
              <a:ext uri="{FF2B5EF4-FFF2-40B4-BE49-F238E27FC236}">
                <a16:creationId xmlns:a16="http://schemas.microsoft.com/office/drawing/2014/main" id="{4FF475BB-F6EE-476B-A913-86ADDD829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7D79966-092C-4A5E-8237-8173C59C12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1449288"/>
            <a:ext cx="9720000" cy="432000"/>
          </a:xfrm>
        </p:spPr>
        <p:txBody>
          <a:bodyPr/>
          <a:lstStyle>
            <a:lvl1pPr marL="0" indent="0">
              <a:buNone/>
              <a:defRPr sz="2200" b="1" i="0">
                <a:solidFill>
                  <a:srgbClr val="A0A09B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EF9D3-A52C-4A74-8DF2-FB12A5F7D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2744788"/>
            <a:ext cx="9721850" cy="36004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1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 Four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EE059D50-E79E-4C60-9CE1-1E18F71E2B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19" name="Platshållare för diagram 18">
            <a:extLst>
              <a:ext uri="{FF2B5EF4-FFF2-40B4-BE49-F238E27FC236}">
                <a16:creationId xmlns:a16="http://schemas.microsoft.com/office/drawing/2014/main" id="{091B55F8-33F0-4C49-8172-4A0C9609D4E7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911225" y="3648242"/>
            <a:ext cx="2339975" cy="2339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the icon to add a chart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624F5723-3463-4AA5-A6C2-8E2EDE5A4A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2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0" name="Platshållare för diagram 18">
            <a:extLst>
              <a:ext uri="{FF2B5EF4-FFF2-40B4-BE49-F238E27FC236}">
                <a16:creationId xmlns:a16="http://schemas.microsoft.com/office/drawing/2014/main" id="{EC4480DE-2D49-4F50-841D-5B85B3788E20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71842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F6A684E6-6A57-45BF-9C46-DE68B744E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459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1" name="Platshållare för diagram 18">
            <a:extLst>
              <a:ext uri="{FF2B5EF4-FFF2-40B4-BE49-F238E27FC236}">
                <a16:creationId xmlns:a16="http://schemas.microsoft.com/office/drawing/2014/main" id="{8C87AA11-C786-4427-9CA5-6B48095A8AA1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832484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17" name="Platshållare för text 13">
            <a:extLst>
              <a:ext uri="{FF2B5EF4-FFF2-40B4-BE49-F238E27FC236}">
                <a16:creationId xmlns:a16="http://schemas.microsoft.com/office/drawing/2014/main" id="{04C2C789-9B0E-4CBA-A3A4-A6BA2F267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075" y="2744788"/>
            <a:ext cx="2340000" cy="720000"/>
          </a:xfrm>
          <a:solidFill>
            <a:schemeClr val="bg1"/>
          </a:solidFill>
          <a:effectLst>
            <a:outerShdw dist="12700" dir="5400000" rotWithShape="0">
              <a:prstClr val="black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sv-SE" sz="1600" smtClean="0"/>
            </a:lvl1pPr>
            <a:lvl2pPr>
              <a:defRPr lang="sv-SE" sz="1200" smtClean="0"/>
            </a:lvl2pPr>
            <a:lvl3pPr>
              <a:defRPr lang="sv-SE" sz="1200" smtClean="0"/>
            </a:lvl3pPr>
            <a:lvl4pPr>
              <a:defRPr lang="sv-SE" sz="1200" smtClean="0"/>
            </a:lvl4pPr>
            <a:lvl5pPr>
              <a:defRPr lang="sv-SE" sz="1200"/>
            </a:lvl5pPr>
          </a:lstStyle>
          <a:p>
            <a:pPr marL="180975" lvl="0" indent="-180975">
              <a:spcBef>
                <a:spcPts val="800"/>
              </a:spcBef>
            </a:pPr>
            <a:r>
              <a:rPr lang="en-GB" dirty="0"/>
              <a:t>Click to add text</a:t>
            </a:r>
          </a:p>
        </p:txBody>
      </p:sp>
      <p:sp>
        <p:nvSpPr>
          <p:cNvPr id="22" name="Platshållare för diagram 18">
            <a:extLst>
              <a:ext uri="{FF2B5EF4-FFF2-40B4-BE49-F238E27FC236}">
                <a16:creationId xmlns:a16="http://schemas.microsoft.com/office/drawing/2014/main" id="{DA7DEC1B-4899-48CB-8723-9514911264F4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8293075" y="3648242"/>
            <a:ext cx="2339975" cy="2339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732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n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vert="horz" lIns="0" tIns="0" rIns="0" bIns="0" rtlCol="0" anchor="t">
            <a:noAutofit/>
          </a:bodyPr>
          <a:lstStyle>
            <a:lvl1pPr>
              <a:defRPr lang="sv-SE" sz="4000" dirty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6870E-2768-4C1D-9882-F54FF1A67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665288"/>
            <a:ext cx="3240088" cy="468921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625EF59F-9CB3-45AD-8FCD-33391AC4FD4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475162" y="1665288"/>
            <a:ext cx="6488963" cy="46796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the icon to add a chart</a:t>
            </a:r>
          </a:p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49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5">
          <p15:clr>
            <a:srgbClr val="FBAE40"/>
          </p15:clr>
        </p15:guide>
        <p15:guide id="2" pos="281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magenta">
    <p:bg bwMode="auto">
      <p:bgPr>
        <a:solidFill>
          <a:srgbClr val="FF2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465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84A7210E-582B-4BA5-BA22-1DA249B7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824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067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1"/>
            <a:ext cx="9721850" cy="519113"/>
          </a:xfrm>
        </p:spPr>
        <p:txBody>
          <a:bodyPr anchor="t">
            <a:noAutofit/>
          </a:bodyPr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AA00A-D5A1-47C1-A2BD-57332E41D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65288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6921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235075" y="2132096"/>
            <a:ext cx="9721850" cy="421314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6600" b="1" spc="-100" baseline="0">
                <a:solidFill>
                  <a:srgbClr val="A0A09B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75" y="512762"/>
            <a:ext cx="9721850" cy="176371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44D4AF-B11D-4789-8DEF-63AE82B3C4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 dirty="0"/>
              <a:t>För att infoga text på flera sidor använd funktionen [Infoga] – [Sidhuvud/sidfot]</a:t>
            </a:r>
          </a:p>
        </p:txBody>
      </p:sp>
    </p:spTree>
    <p:extLst>
      <p:ext uri="{BB962C8B-B14F-4D97-AF65-F5344CB8AC3E}">
        <p14:creationId xmlns:p14="http://schemas.microsoft.com/office/powerpoint/2010/main" val="334517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green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533525"/>
            <a:ext cx="9721850" cy="742950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4"/>
            <a:ext cx="9721850" cy="4068763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0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black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02A88F5-D8F5-499F-A966-E61C724C7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911225" y="1533525"/>
            <a:ext cx="9721850" cy="74295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 bwMode="white">
          <a:xfrm>
            <a:off x="911225" y="2276476"/>
            <a:ext cx="9721850" cy="4068761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4000" b="1" spc="-100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BB1E56-D06B-4A1C-96FA-DB411BF5A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FB6E5656-2E04-429B-B611-B4E81FA7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10964125" y="6354763"/>
            <a:ext cx="856400" cy="30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4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54AF4292-8BDD-47D9-837D-5DC56F7C7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857250"/>
            <a:ext cx="9721850" cy="519113"/>
          </a:xfrm>
        </p:spPr>
        <p:txBody>
          <a:bodyPr anchor="t"/>
          <a:lstStyle>
            <a:lvl1pPr>
              <a:defRPr sz="4000" spc="-100" baseline="0"/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6905-FEAF-4905-9BCE-1DD7A894F2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49" y="1665288"/>
            <a:ext cx="6480000" cy="4679950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53BC2-097A-484A-81A1-32ACE3C1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9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04875" y="1665288"/>
            <a:ext cx="9721850" cy="619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04875" y="2744788"/>
            <a:ext cx="972185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Bullet list, first level</a:t>
            </a:r>
          </a:p>
          <a:p>
            <a:pPr lvl="1"/>
            <a:r>
              <a:rPr lang="en-GB" dirty="0"/>
              <a:t>Bullet list, second level</a:t>
            </a:r>
          </a:p>
          <a:p>
            <a:pPr lvl="2"/>
            <a:r>
              <a:rPr lang="en-GB" dirty="0"/>
              <a:t>Bullet list, third level</a:t>
            </a:r>
          </a:p>
          <a:p>
            <a:pPr lvl="3"/>
            <a:r>
              <a:rPr lang="en-GB" dirty="0"/>
              <a:t>Bullet list, fourth level</a:t>
            </a:r>
          </a:p>
          <a:p>
            <a:pPr lvl="4"/>
            <a:r>
              <a:rPr lang="en-GB" dirty="0"/>
              <a:t>Bullet list, fifth level</a:t>
            </a:r>
          </a:p>
          <a:p>
            <a:pPr lvl="5"/>
            <a:r>
              <a:rPr lang="en-GB" dirty="0"/>
              <a:t>Bullet list, sixth level</a:t>
            </a:r>
          </a:p>
          <a:p>
            <a:pPr lvl="6"/>
            <a:r>
              <a:rPr lang="en-GB" dirty="0"/>
              <a:t>Bullet list, seventh level</a:t>
            </a:r>
          </a:p>
          <a:p>
            <a:pPr lvl="7"/>
            <a:r>
              <a:rPr lang="en-GB" dirty="0"/>
              <a:t>Bullet list, eight level</a:t>
            </a:r>
          </a:p>
          <a:p>
            <a:pPr lvl="8"/>
            <a:r>
              <a:rPr lang="en-GB" dirty="0"/>
              <a:t>Bullet list, ninth level</a:t>
            </a:r>
          </a:p>
          <a:p>
            <a:pPr lvl="8"/>
            <a:endParaRPr lang="en-GB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BDC7FF6-D8FE-457E-AA38-7C0404CB3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75" y="15774"/>
            <a:ext cx="6272332" cy="2810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dirty="0"/>
            </a:lvl1pPr>
          </a:lstStyle>
          <a:p>
            <a:r>
              <a:rPr lang="en-GB" dirty="0"/>
              <a:t>To insert text on several pages, use the function [Insert] -&gt; [Header/Footer]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42683C-44E8-4009-AA43-3DE23C5B25A1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125" y="6354763"/>
            <a:ext cx="8564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71" r:id="rId4"/>
    <p:sldLayoutId id="2147483673" r:id="rId5"/>
    <p:sldLayoutId id="2147483674" r:id="rId6"/>
    <p:sldLayoutId id="2147483672" r:id="rId7"/>
    <p:sldLayoutId id="2147483657" r:id="rId8"/>
    <p:sldLayoutId id="2147483658" r:id="rId9"/>
    <p:sldLayoutId id="2147483675" r:id="rId10"/>
    <p:sldLayoutId id="2147483650" r:id="rId11"/>
    <p:sldLayoutId id="2147483659" r:id="rId12"/>
    <p:sldLayoutId id="2147483661" r:id="rId13"/>
    <p:sldLayoutId id="2147483660" r:id="rId14"/>
    <p:sldLayoutId id="2147483662" r:id="rId15"/>
    <p:sldLayoutId id="2147483663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64" r:id="rId22"/>
    <p:sldLayoutId id="2147483665" r:id="rId23"/>
    <p:sldLayoutId id="2147483666" r:id="rId24"/>
    <p:sldLayoutId id="2147483681" r:id="rId25"/>
    <p:sldLayoutId id="2147483667" r:id="rId26"/>
    <p:sldLayoutId id="2147483668" r:id="rId27"/>
    <p:sldLayoutId id="2147483669" r:id="rId28"/>
    <p:sldLayoutId id="2147483654" r:id="rId29"/>
    <p:sldLayoutId id="2147483655" r:id="rId30"/>
    <p:sldLayoutId id="214748367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1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200"/>
        </a:spcBef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729" userDrawn="1">
          <p15:clr>
            <a:srgbClr val="F26B43"/>
          </p15:clr>
        </p15:guide>
        <p15:guide id="3" pos="77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orient="horz" pos="323" userDrawn="1">
          <p15:clr>
            <a:srgbClr val="F26B43"/>
          </p15:clr>
        </p15:guide>
        <p15:guide id="11" pos="234" userDrawn="1">
          <p15:clr>
            <a:srgbClr val="F26B43"/>
          </p15:clr>
        </p15:guide>
        <p15:guide id="12" pos="6902" userDrawn="1">
          <p15:clr>
            <a:srgbClr val="F26B43"/>
          </p15:clr>
        </p15:guide>
        <p15:guide id="13" orient="horz" pos="187" userDrawn="1">
          <p15:clr>
            <a:srgbClr val="F26B43"/>
          </p15:clr>
        </p15:guide>
        <p15:guide id="14" pos="570" userDrawn="1">
          <p15:clr>
            <a:srgbClr val="F26B43"/>
          </p15:clr>
        </p15:guide>
        <p15:guide id="15" orient="horz" pos="867" userDrawn="1">
          <p15:clr>
            <a:srgbClr val="F26B43"/>
          </p15:clr>
        </p15:guide>
        <p15:guide id="16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04875" y="1665288"/>
            <a:ext cx="9721850" cy="619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Heading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04875" y="2744788"/>
            <a:ext cx="972185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Bullet list, first level</a:t>
            </a:r>
          </a:p>
          <a:p>
            <a:pPr lvl="1"/>
            <a:r>
              <a:rPr lang="en-GB" dirty="0"/>
              <a:t>Bullet list, second level</a:t>
            </a:r>
          </a:p>
          <a:p>
            <a:pPr lvl="2"/>
            <a:r>
              <a:rPr lang="en-GB" dirty="0"/>
              <a:t>Bullet list, third level</a:t>
            </a:r>
          </a:p>
          <a:p>
            <a:pPr lvl="3"/>
            <a:r>
              <a:rPr lang="en-GB" dirty="0"/>
              <a:t>Bullet list, fourth level</a:t>
            </a:r>
          </a:p>
          <a:p>
            <a:pPr lvl="4"/>
            <a:r>
              <a:rPr lang="en-GB" dirty="0"/>
              <a:t>Bullet list, fifth level</a:t>
            </a:r>
          </a:p>
          <a:p>
            <a:pPr lvl="5"/>
            <a:r>
              <a:rPr lang="en-GB" dirty="0"/>
              <a:t>Bullet list, sixth level</a:t>
            </a:r>
          </a:p>
          <a:p>
            <a:pPr lvl="6"/>
            <a:r>
              <a:rPr lang="en-GB" dirty="0"/>
              <a:t>Bullet list, seventh level</a:t>
            </a:r>
          </a:p>
          <a:p>
            <a:pPr lvl="7"/>
            <a:r>
              <a:rPr lang="en-GB" dirty="0"/>
              <a:t>Bullet list, eight level</a:t>
            </a:r>
          </a:p>
          <a:p>
            <a:pPr lvl="8"/>
            <a:r>
              <a:rPr lang="en-GB" dirty="0"/>
              <a:t>Bullet list, ninth level</a:t>
            </a:r>
          </a:p>
          <a:p>
            <a:pPr lvl="8"/>
            <a:endParaRPr lang="en-GB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BDC7FF6-D8FE-457E-AA38-7C0404CB3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875" y="15774"/>
            <a:ext cx="6272332" cy="28108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sv-SE" sz="1050" dirty="0"/>
            </a:lvl1pPr>
          </a:lstStyle>
          <a:p>
            <a:r>
              <a:rPr lang="en-GB" dirty="0"/>
              <a:t>To insert text on several pages, use the function [Insert] -&gt; [Header/Footer]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42683C-44E8-4009-AA43-3DE23C5B25A1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64125" y="6354763"/>
            <a:ext cx="856400" cy="30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1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200"/>
        </a:spcBef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0000"/>
        </a:lnSpc>
        <a:spcBef>
          <a:spcPts val="1200"/>
        </a:spcBef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1729">
          <p15:clr>
            <a:srgbClr val="F26B43"/>
          </p15:clr>
        </p15:guide>
        <p15:guide id="3" pos="778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3997">
          <p15:clr>
            <a:srgbClr val="F26B43"/>
          </p15:clr>
        </p15:guide>
        <p15:guide id="8" orient="horz" pos="1434">
          <p15:clr>
            <a:srgbClr val="F26B43"/>
          </p15:clr>
        </p15:guide>
        <p15:guide id="9" orient="horz" pos="323">
          <p15:clr>
            <a:srgbClr val="F26B43"/>
          </p15:clr>
        </p15:guide>
        <p15:guide id="11" pos="234">
          <p15:clr>
            <a:srgbClr val="F26B43"/>
          </p15:clr>
        </p15:guide>
        <p15:guide id="12" pos="6902">
          <p15:clr>
            <a:srgbClr val="F26B43"/>
          </p15:clr>
        </p15:guide>
        <p15:guide id="13" orient="horz" pos="187">
          <p15:clr>
            <a:srgbClr val="F26B43"/>
          </p15:clr>
        </p15:guide>
        <p15:guide id="14" pos="570">
          <p15:clr>
            <a:srgbClr val="F26B43"/>
          </p15:clr>
        </p15:guide>
        <p15:guide id="15" orient="horz" pos="867">
          <p15:clr>
            <a:srgbClr val="F26B43"/>
          </p15:clr>
        </p15:guide>
        <p15:guide id="16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ichardmeurli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HEIC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linkedin.com/in/richardmeurl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CRM to </a:t>
            </a:r>
            <a:r>
              <a:rPr lang="en-US" dirty="0">
                <a:solidFill>
                  <a:srgbClr val="FF2B83"/>
                </a:solidFill>
              </a:rPr>
              <a:t>Customer Engagement</a:t>
            </a:r>
            <a:r>
              <a:rPr lang="en-US" dirty="0"/>
              <a:t> – Powered by Agile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36338" y="6354763"/>
            <a:ext cx="855662" cy="306387"/>
          </a:xfrm>
        </p:spPr>
        <p:txBody>
          <a:bodyPr/>
          <a:lstStyle/>
          <a:p>
            <a:fld id="{E8645303-2AAE-45D1-913A-B06AE647451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the assignment around what you can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2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compromise with the method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10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in short iterations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0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4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help and get inspired by those who have done it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6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25" y="1443658"/>
            <a:ext cx="9182100" cy="4982859"/>
          </a:xfrm>
        </p:spPr>
        <p:txBody>
          <a:bodyPr/>
          <a:lstStyle/>
          <a:p>
            <a:r>
              <a:rPr lang="sv-SE" dirty="0" err="1"/>
              <a:t>Thanks</a:t>
            </a:r>
            <a:r>
              <a:rPr lang="sv-SE" dirty="0"/>
              <a:t> and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73075" y="4880094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Richard.meurlin@nordnet.se</a:t>
            </a:r>
            <a:endParaRPr lang="sv-SE" dirty="0">
              <a:solidFill>
                <a:schemeClr val="bg1"/>
              </a:solidFill>
              <a:hlinkClick r:id="rId3"/>
            </a:endParaRPr>
          </a:p>
          <a:p>
            <a:r>
              <a:rPr lang="sv-SE" dirty="0">
                <a:solidFill>
                  <a:schemeClr val="bg1"/>
                </a:solidFill>
                <a:hlinkClick r:id="rId3"/>
              </a:rPr>
              <a:t>linkedin.com/in/</a:t>
            </a:r>
            <a:r>
              <a:rPr lang="sv-SE" dirty="0" err="1">
                <a:solidFill>
                  <a:schemeClr val="bg1"/>
                </a:solidFill>
                <a:hlinkClick r:id="rId3"/>
              </a:rPr>
              <a:t>richardmeurlin</a:t>
            </a:r>
            <a:r>
              <a:rPr lang="sv-SE" dirty="0">
                <a:solidFill>
                  <a:schemeClr val="bg1"/>
                </a:solidFill>
                <a:hlinkClick r:id="rId3"/>
              </a:rPr>
              <a:t>/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36338" y="6354763"/>
            <a:ext cx="855662" cy="306387"/>
          </a:xfrm>
        </p:spPr>
        <p:txBody>
          <a:bodyPr/>
          <a:lstStyle/>
          <a:p>
            <a:fld id="{E8645303-2AAE-45D1-913A-B06AE6474513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6944"/>
          <a:stretch/>
        </p:blipFill>
        <p:spPr>
          <a:xfrm>
            <a:off x="325759" y="809626"/>
            <a:ext cx="3589300" cy="354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56300" y="2400300"/>
            <a:ext cx="4419600" cy="2371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sv-SE" dirty="0">
                <a:solidFill>
                  <a:schemeClr val="bg1"/>
                </a:solidFill>
              </a:rPr>
              <a:t>Richard Meurlin </a:t>
            </a:r>
          </a:p>
          <a:p>
            <a:pPr algn="l"/>
            <a:r>
              <a:rPr lang="sv-SE" dirty="0">
                <a:solidFill>
                  <a:schemeClr val="bg1"/>
                </a:solidFill>
              </a:rPr>
              <a:t>Marketing </a:t>
            </a:r>
            <a:r>
              <a:rPr lang="sv-SE" dirty="0" err="1">
                <a:solidFill>
                  <a:schemeClr val="bg1"/>
                </a:solidFill>
              </a:rPr>
              <a:t>Owner</a:t>
            </a:r>
            <a:r>
              <a:rPr lang="sv-SE" dirty="0">
                <a:solidFill>
                  <a:schemeClr val="bg1"/>
                </a:solidFill>
              </a:rPr>
              <a:t>, </a:t>
            </a:r>
            <a:r>
              <a:rPr lang="sv-SE" dirty="0" err="1">
                <a:solidFill>
                  <a:schemeClr val="bg1"/>
                </a:solidFill>
              </a:rPr>
              <a:t>Customer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Engagement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Former </a:t>
            </a:r>
            <a:r>
              <a:rPr lang="sv-SE" dirty="0" err="1">
                <a:solidFill>
                  <a:schemeClr val="bg1"/>
                </a:solidFill>
              </a:rPr>
              <a:t>triathlet</a:t>
            </a:r>
            <a:r>
              <a:rPr lang="sv-SE" dirty="0">
                <a:solidFill>
                  <a:schemeClr val="bg1"/>
                </a:solidFill>
              </a:rPr>
              <a:t> och CRM Manager</a:t>
            </a:r>
          </a:p>
          <a:p>
            <a:r>
              <a:rPr lang="sv-SE" dirty="0">
                <a:solidFill>
                  <a:schemeClr val="bg1"/>
                </a:solidFill>
                <a:hlinkClick r:id="rId4"/>
              </a:rPr>
              <a:t>linkedin.com/in/</a:t>
            </a:r>
            <a:r>
              <a:rPr lang="sv-SE" dirty="0" err="1">
                <a:solidFill>
                  <a:schemeClr val="bg1"/>
                </a:solidFill>
                <a:hlinkClick r:id="rId4"/>
              </a:rPr>
              <a:t>richardmeurlin</a:t>
            </a:r>
            <a:r>
              <a:rPr lang="sv-SE" dirty="0">
                <a:solidFill>
                  <a:schemeClr val="bg1"/>
                </a:solidFill>
                <a:hlinkClick r:id="rId4"/>
              </a:rPr>
              <a:t>/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26" name="B449A777-9D75-45EE-A8BE-DFDC87549681" descr="B449A777-9D75-45EE-A8BE-DFDC8754968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27807" r="23262" b="34830"/>
          <a:stretch/>
        </p:blipFill>
        <p:spPr bwMode="auto">
          <a:xfrm>
            <a:off x="3403600" y="3484563"/>
            <a:ext cx="2857500" cy="287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>
            <a:extLst>
              <a:ext uri="{FF2B5EF4-FFF2-40B4-BE49-F238E27FC236}">
                <a16:creationId xmlns:a16="http://schemas.microsoft.com/office/drawing/2014/main" id="{3EA96C09-0639-5C4B-B821-14B5EA554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72"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ubrik 3">
            <a:extLst>
              <a:ext uri="{FF2B5EF4-FFF2-40B4-BE49-F238E27FC236}">
                <a16:creationId xmlns:a16="http://schemas.microsoft.com/office/drawing/2014/main" id="{78BDEDDC-6DF6-544D-841F-4B7EBB28C33F}"/>
              </a:ext>
            </a:extLst>
          </p:cNvPr>
          <p:cNvSpPr txBox="1">
            <a:spLocks/>
          </p:cNvSpPr>
          <p:nvPr/>
        </p:nvSpPr>
        <p:spPr>
          <a:xfrm>
            <a:off x="904875" y="520701"/>
            <a:ext cx="9721850" cy="855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rdnet Sans" panose="00000500000000000000" pitchFamily="50" charset="0"/>
              <a:ea typeface="+mj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305F96-8567-5E4A-8F64-2DDE51F64495}"/>
              </a:ext>
            </a:extLst>
          </p:cNvPr>
          <p:cNvSpPr txBox="1"/>
          <p:nvPr/>
        </p:nvSpPr>
        <p:spPr>
          <a:xfrm>
            <a:off x="447675" y="1100861"/>
            <a:ext cx="7538085" cy="27456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 ExtraBold" panose="00000900000000000000" pitchFamily="2" charset="0"/>
              </a:rPr>
              <a:t>We exist to 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2B83"/>
                </a:solidFill>
                <a:effectLst/>
                <a:uLnTx/>
                <a:uFillTx/>
                <a:latin typeface="Nordnet Sans ExtraBold" panose="00000900000000000000" pitchFamily="2" charset="0"/>
              </a:rPr>
              <a:t>democratise</a:t>
            </a: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 ExtraBold" panose="00000900000000000000" pitchFamily="2" charset="0"/>
              </a:rPr>
              <a:t> savings and investments.</a:t>
            </a:r>
          </a:p>
        </p:txBody>
      </p:sp>
      <p:pic>
        <p:nvPicPr>
          <p:cNvPr id="44" name="Bildobjekt 7">
            <a:extLst>
              <a:ext uri="{FF2B5EF4-FFF2-40B4-BE49-F238E27FC236}">
                <a16:creationId xmlns:a16="http://schemas.microsoft.com/office/drawing/2014/main" id="{0761005A-D0BA-3D43-A19C-C6D896BC7F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37" y="174463"/>
            <a:ext cx="1119188" cy="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9286" y="2191453"/>
            <a:ext cx="5493039" cy="2423078"/>
          </a:xfrm>
        </p:spPr>
        <p:txBody>
          <a:bodyPr/>
          <a:lstStyle/>
          <a:p>
            <a:r>
              <a:rPr lang="en-GB" sz="4800" b="0" dirty="0">
                <a:solidFill>
                  <a:srgbClr val="FFFFFF"/>
                </a:solidFill>
                <a:latin typeface="Nordnet Sans ExtraBold" pitchFamily="2" charset="77"/>
              </a:rPr>
              <a:t>Building the </a:t>
            </a:r>
            <a:r>
              <a:rPr lang="en-GB" sz="4800" b="0" dirty="0">
                <a:solidFill>
                  <a:srgbClr val="FF2B83"/>
                </a:solidFill>
                <a:latin typeface="Nordnet Sans ExtraBold" pitchFamily="2" charset="77"/>
              </a:rPr>
              <a:t>best platform </a:t>
            </a:r>
            <a:r>
              <a:rPr lang="en-GB" sz="4800" b="0" dirty="0">
                <a:solidFill>
                  <a:srgbClr val="FFFFFF"/>
                </a:solidFill>
                <a:latin typeface="Nordnet Sans ExtraBold" pitchFamily="2" charset="77"/>
              </a:rPr>
              <a:t>for savings and investments.</a:t>
            </a:r>
            <a:endParaRPr lang="sv-SE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B5E9A-53B8-4546-8ECF-61BF70010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6" b="14828"/>
          <a:stretch/>
        </p:blipFill>
        <p:spPr>
          <a:xfrm>
            <a:off x="788143" y="522893"/>
            <a:ext cx="4844172" cy="50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7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731" y="240562"/>
            <a:ext cx="5231734" cy="2906676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  <a:latin typeface="Nordnet Sans ExtraBold" panose="00000900000000000000" pitchFamily="2" charset="0"/>
              </a:rPr>
              <a:t>Making communication a </a:t>
            </a:r>
            <a:r>
              <a:rPr lang="en-US" sz="4800" dirty="0">
                <a:solidFill>
                  <a:schemeClr val="accent3"/>
                </a:solidFill>
                <a:latin typeface="Nordnet Sans ExtraBold" panose="00000900000000000000" pitchFamily="2" charset="0"/>
              </a:rPr>
              <a:t>Unique Selling </a:t>
            </a:r>
            <a:br>
              <a:rPr lang="en-US" sz="4800" dirty="0">
                <a:solidFill>
                  <a:schemeClr val="accent3"/>
                </a:solidFill>
                <a:latin typeface="Nordnet Sans ExtraBold" panose="00000900000000000000" pitchFamily="2" charset="0"/>
              </a:rPr>
            </a:br>
            <a:r>
              <a:rPr lang="en-US" sz="4800" dirty="0">
                <a:solidFill>
                  <a:schemeClr val="accent3"/>
                </a:solidFill>
                <a:latin typeface="Nordnet Sans ExtraBold" panose="00000900000000000000" pitchFamily="2" charset="0"/>
              </a:rPr>
              <a:t>Point </a:t>
            </a:r>
            <a:r>
              <a:rPr lang="en-US" sz="4800" dirty="0">
                <a:solidFill>
                  <a:schemeClr val="tx1"/>
                </a:solidFill>
                <a:latin typeface="Nordnet Sans ExtraBold" panose="00000900000000000000" pitchFamily="2" charset="0"/>
              </a:rPr>
              <a:t>for Nordnet.</a:t>
            </a:r>
          </a:p>
        </p:txBody>
      </p:sp>
    </p:spTree>
    <p:extLst>
      <p:ext uri="{BB962C8B-B14F-4D97-AF65-F5344CB8AC3E}">
        <p14:creationId xmlns:p14="http://schemas.microsoft.com/office/powerpoint/2010/main" val="131478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need to 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45303-2AAE-45D1-913A-B06AE647451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rdne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rdnet San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11944" r="7222" b="26111"/>
          <a:stretch/>
        </p:blipFill>
        <p:spPr>
          <a:xfrm>
            <a:off x="669866" y="1752950"/>
            <a:ext cx="3259377" cy="2307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b="18056"/>
          <a:stretch/>
        </p:blipFill>
        <p:spPr>
          <a:xfrm>
            <a:off x="3692046" y="1642619"/>
            <a:ext cx="2613504" cy="2343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1"/>
          <a:stretch/>
        </p:blipFill>
        <p:spPr>
          <a:xfrm>
            <a:off x="9130895" y="1838675"/>
            <a:ext cx="2449844" cy="2111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3" r="15649" b="20856"/>
          <a:stretch/>
        </p:blipFill>
        <p:spPr>
          <a:xfrm>
            <a:off x="6553200" y="1550545"/>
            <a:ext cx="2184638" cy="25098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4592985"/>
            <a:ext cx="2777646" cy="20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"/>
                <a:ea typeface="+mn-ea"/>
                <a:cs typeface="+mn-cs"/>
              </a:rPr>
              <a:t>Structure through prioritization and a reliable heartbeat.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2046" y="4592985"/>
            <a:ext cx="2777646" cy="20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"/>
                <a:ea typeface="+mn-ea"/>
                <a:cs typeface="+mn-cs"/>
              </a:rPr>
              <a:t>Speed with a dedicated team with a clear framework for collaboration.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2250" y="4592985"/>
            <a:ext cx="2777646" cy="20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"/>
                <a:ea typeface="+mn-ea"/>
                <a:cs typeface="+mn-cs"/>
              </a:rPr>
              <a:t>Quality trough tight collaboration cross competencies.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30895" y="4592985"/>
            <a:ext cx="2777646" cy="2000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rdnet Sans"/>
                <a:ea typeface="+mn-ea"/>
                <a:cs typeface="+mn-cs"/>
              </a:rPr>
              <a:t>Test and learn with an iterative process. </a:t>
            </a:r>
          </a:p>
        </p:txBody>
      </p:sp>
    </p:spTree>
    <p:extLst>
      <p:ext uri="{BB962C8B-B14F-4D97-AF65-F5344CB8AC3E}">
        <p14:creationId xmlns:p14="http://schemas.microsoft.com/office/powerpoint/2010/main" val="40962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94713" y="1978244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7113" y="2572345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99513" y="3166446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51913" y="3760547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4313" y="4354648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56713" y="4948749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09113" y="5542853"/>
            <a:ext cx="4578404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63312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Heartbeat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177870" y="1689316"/>
            <a:ext cx="9190495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Sprint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95452" y="2272712"/>
            <a:ext cx="4472913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Week 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94713" y="2272712"/>
            <a:ext cx="4493165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94711" y="2856108"/>
            <a:ext cx="720000" cy="23103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34861" y="2835068"/>
            <a:ext cx="720000" cy="8535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75009" y="2835069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15157" y="2835068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5305" y="2835067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95453" y="2823983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35601" y="2823983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75749" y="2823982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15897" y="2823981"/>
            <a:ext cx="720000" cy="864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 up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656049" y="2823979"/>
            <a:ext cx="720000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Retro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656049" y="4259772"/>
            <a:ext cx="720000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15897" y="4259772"/>
            <a:ext cx="720000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Refinment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0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Scrumboard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79231" y="1690747"/>
            <a:ext cx="3096000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do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5753" y="1690747"/>
            <a:ext cx="3096000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42700" y="1690747"/>
            <a:ext cx="3096000" cy="4494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699" y="2332317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699" y="3851151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Task</a:t>
            </a:r>
          </a:p>
        </p:txBody>
      </p:sp>
      <p:sp>
        <p:nvSpPr>
          <p:cNvPr id="17" name="Rounded Rectangle 16"/>
          <p:cNvSpPr/>
          <p:nvPr/>
        </p:nvSpPr>
        <p:spPr>
          <a:xfrm rot="5400000">
            <a:off x="1989919" y="1864418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  <p:sp>
        <p:nvSpPr>
          <p:cNvPr id="18" name="Rounded Rectangle 17"/>
          <p:cNvSpPr/>
          <p:nvPr/>
        </p:nvSpPr>
        <p:spPr>
          <a:xfrm rot="5400000">
            <a:off x="8253388" y="1864418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  <p:sp>
        <p:nvSpPr>
          <p:cNvPr id="19" name="Rounded Rectangle 18"/>
          <p:cNvSpPr/>
          <p:nvPr/>
        </p:nvSpPr>
        <p:spPr>
          <a:xfrm rot="5400000">
            <a:off x="5098903" y="1852952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  <p:sp>
        <p:nvSpPr>
          <p:cNvPr id="21" name="Rounded Rectangle 20"/>
          <p:cNvSpPr/>
          <p:nvPr/>
        </p:nvSpPr>
        <p:spPr>
          <a:xfrm rot="5400000">
            <a:off x="1989919" y="3440463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3469301" y="3440463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  <p:sp>
        <p:nvSpPr>
          <p:cNvPr id="28" name="Rounded Rectangle 27"/>
          <p:cNvSpPr/>
          <p:nvPr/>
        </p:nvSpPr>
        <p:spPr>
          <a:xfrm rot="5400000">
            <a:off x="1989919" y="4019839"/>
            <a:ext cx="512601" cy="133397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Sub task</a:t>
            </a:r>
          </a:p>
        </p:txBody>
      </p:sp>
    </p:spTree>
    <p:extLst>
      <p:ext uri="{BB962C8B-B14F-4D97-AF65-F5344CB8AC3E}">
        <p14:creationId xmlns:p14="http://schemas.microsoft.com/office/powerpoint/2010/main" val="2781036152"/>
      </p:ext>
    </p:extLst>
  </p:cSld>
  <p:clrMapOvr>
    <a:masterClrMapping/>
  </p:clrMapOvr>
</p:sld>
</file>

<file path=ppt/theme/theme1.xml><?xml version="1.0" encoding="utf-8"?>
<a:theme xmlns:a="http://schemas.openxmlformats.org/drawingml/2006/main" name="Nordnet">
  <a:themeElements>
    <a:clrScheme name="Nordnet">
      <a:dk1>
        <a:sysClr val="windowText" lastClr="000000"/>
      </a:dk1>
      <a:lt1>
        <a:srgbClr val="FFFFFF"/>
      </a:lt1>
      <a:dk2>
        <a:srgbClr val="4B4B46"/>
      </a:dk2>
      <a:lt2>
        <a:srgbClr val="D7D7D3"/>
      </a:lt2>
      <a:accent1>
        <a:srgbClr val="00C8F5"/>
      </a:accent1>
      <a:accent2>
        <a:srgbClr val="385E9D"/>
      </a:accent2>
      <a:accent3>
        <a:srgbClr val="FF2B83"/>
      </a:accent3>
      <a:accent4>
        <a:srgbClr val="AC145A"/>
      </a:accent4>
      <a:accent5>
        <a:srgbClr val="C3F500"/>
      </a:accent5>
      <a:accent6>
        <a:srgbClr val="3A913F"/>
      </a:accent6>
      <a:hlink>
        <a:srgbClr val="385E9D"/>
      </a:hlink>
      <a:folHlink>
        <a:srgbClr val="131F4F"/>
      </a:folHlink>
    </a:clrScheme>
    <a:fontScheme name="Nordnet_Colour">
      <a:majorFont>
        <a:latin typeface="Nordnet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rdnet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custClrLst>
    <a:custClr>
      <a:srgbClr val="FF2B83"/>
    </a:custClr>
    <a:custClr>
      <a:srgbClr val="00F0E1"/>
    </a:custClr>
    <a:custClr>
      <a:srgbClr val="FFFFFF"/>
    </a:custClr>
    <a:custClr>
      <a:srgbClr val="BCBCB6"/>
    </a:custClr>
    <a:custClr>
      <a:srgbClr val="4B4B46"/>
    </a:custClr>
    <a:custClr>
      <a:srgbClr val="FF5A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C145A"/>
    </a:custClr>
    <a:custClr>
      <a:srgbClr val="009195"/>
    </a:custClr>
    <a:custClr>
      <a:srgbClr val="EBEBE8"/>
    </a:custClr>
    <a:custClr>
      <a:srgbClr val="A0A09B"/>
    </a:custClr>
    <a:custClr>
      <a:srgbClr val="282823"/>
    </a:custClr>
    <a:custClr>
      <a:srgbClr val="00E6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8003C"/>
    </a:custClr>
    <a:custClr>
      <a:srgbClr val="00424C"/>
    </a:custClr>
    <a:custClr>
      <a:srgbClr val="D7D7D3"/>
    </a:custClr>
    <a:custClr>
      <a:srgbClr val="6E6E69"/>
    </a:custClr>
    <a:custClr>
      <a:srgbClr val="000000"/>
    </a:custClr>
    <a:custClr>
      <a:srgbClr val="0000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Nordnet_mall_final.pptx" id="{68480688-1984-4CA0-A8E1-235070DDA8AB}" vid="{60630BDA-1965-49D2-BD30-E05FB4D98B79}"/>
    </a:ext>
  </a:extLst>
</a:theme>
</file>

<file path=ppt/theme/theme2.xml><?xml version="1.0" encoding="utf-8"?>
<a:theme xmlns:a="http://schemas.openxmlformats.org/drawingml/2006/main" name="1_Nordnet">
  <a:themeElements>
    <a:clrScheme name="Nordnet">
      <a:dk1>
        <a:sysClr val="windowText" lastClr="000000"/>
      </a:dk1>
      <a:lt1>
        <a:srgbClr val="FFFFFF"/>
      </a:lt1>
      <a:dk2>
        <a:srgbClr val="4B4B46"/>
      </a:dk2>
      <a:lt2>
        <a:srgbClr val="D7D7D3"/>
      </a:lt2>
      <a:accent1>
        <a:srgbClr val="00C8F5"/>
      </a:accent1>
      <a:accent2>
        <a:srgbClr val="385E9D"/>
      </a:accent2>
      <a:accent3>
        <a:srgbClr val="FF2B83"/>
      </a:accent3>
      <a:accent4>
        <a:srgbClr val="AC145A"/>
      </a:accent4>
      <a:accent5>
        <a:srgbClr val="C3F500"/>
      </a:accent5>
      <a:accent6>
        <a:srgbClr val="3A913F"/>
      </a:accent6>
      <a:hlink>
        <a:srgbClr val="385E9D"/>
      </a:hlink>
      <a:folHlink>
        <a:srgbClr val="131F4F"/>
      </a:folHlink>
    </a:clrScheme>
    <a:fontScheme name="Nordnet_Colour">
      <a:majorFont>
        <a:latin typeface="Nordnet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Nordnet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custClrLst>
    <a:custClr>
      <a:srgbClr val="FF2B83"/>
    </a:custClr>
    <a:custClr>
      <a:srgbClr val="00F0E1"/>
    </a:custClr>
    <a:custClr>
      <a:srgbClr val="FFFFFF"/>
    </a:custClr>
    <a:custClr>
      <a:srgbClr val="BCBCB6"/>
    </a:custClr>
    <a:custClr>
      <a:srgbClr val="4B4B46"/>
    </a:custClr>
    <a:custClr>
      <a:srgbClr val="FF5A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C145A"/>
    </a:custClr>
    <a:custClr>
      <a:srgbClr val="009195"/>
    </a:custClr>
    <a:custClr>
      <a:srgbClr val="EBEBE8"/>
    </a:custClr>
    <a:custClr>
      <a:srgbClr val="A0A09B"/>
    </a:custClr>
    <a:custClr>
      <a:srgbClr val="282823"/>
    </a:custClr>
    <a:custClr>
      <a:srgbClr val="00E6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8003C"/>
    </a:custClr>
    <a:custClr>
      <a:srgbClr val="00424C"/>
    </a:custClr>
    <a:custClr>
      <a:srgbClr val="D7D7D3"/>
    </a:custClr>
    <a:custClr>
      <a:srgbClr val="6E6E69"/>
    </a:custClr>
    <a:custClr>
      <a:srgbClr val="000000"/>
    </a:custClr>
    <a:custClr>
      <a:srgbClr val="0000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Nordnet_mall_final.pptx" id="{68480688-1984-4CA0-A8E1-235070DDA8AB}" vid="{60630BDA-1965-49D2-BD30-E05FB4D98B79}"/>
    </a:ext>
  </a:extLst>
</a:theme>
</file>

<file path=ppt/theme/theme3.xml><?xml version="1.0" encoding="utf-8"?>
<a:theme xmlns:a="http://schemas.openxmlformats.org/drawingml/2006/main" name="Default">
  <a:themeElements>
    <a:clrScheme name="Nordnet_Colour">
      <a:dk1>
        <a:sysClr val="windowText" lastClr="000000"/>
      </a:dk1>
      <a:lt1>
        <a:sysClr val="window" lastClr="FFFFFF"/>
      </a:lt1>
      <a:dk2>
        <a:srgbClr val="4B4B46"/>
      </a:dk2>
      <a:lt2>
        <a:srgbClr val="FFFFFF"/>
      </a:lt2>
      <a:accent1>
        <a:srgbClr val="C3F500"/>
      </a:accent1>
      <a:accent2>
        <a:srgbClr val="3A913F"/>
      </a:accent2>
      <a:accent3>
        <a:srgbClr val="023C00"/>
      </a:accent3>
      <a:accent4>
        <a:srgbClr val="00C8F5"/>
      </a:accent4>
      <a:accent5>
        <a:srgbClr val="385E9D"/>
      </a:accent5>
      <a:accent6>
        <a:srgbClr val="131F4F"/>
      </a:accent6>
      <a:hlink>
        <a:srgbClr val="385E9D"/>
      </a:hlink>
      <a:folHlink>
        <a:srgbClr val="131F4F"/>
      </a:folHlink>
    </a:clrScheme>
    <a:fontScheme name="Gråskal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2B83"/>
    </a:custClr>
    <a:custClr>
      <a:srgbClr val="00F0E1"/>
    </a:custClr>
    <a:custClr>
      <a:srgbClr val="FFFFFF"/>
    </a:custClr>
    <a:custClr>
      <a:srgbClr val="BCBCB6"/>
    </a:custClr>
    <a:custClr>
      <a:srgbClr val="4B4B46"/>
    </a:custClr>
    <a:custClr>
      <a:srgbClr val="FF5A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C145A"/>
    </a:custClr>
    <a:custClr>
      <a:srgbClr val="009195"/>
    </a:custClr>
    <a:custClr>
      <a:srgbClr val="EBEBE8"/>
    </a:custClr>
    <a:custClr>
      <a:srgbClr val="A0A09B"/>
    </a:custClr>
    <a:custClr>
      <a:srgbClr val="282823"/>
    </a:custClr>
    <a:custClr>
      <a:srgbClr val="00E6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8003C"/>
    </a:custClr>
    <a:custClr>
      <a:srgbClr val="00424C"/>
    </a:custClr>
    <a:custClr>
      <a:srgbClr val="D7D7D3"/>
    </a:custClr>
    <a:custClr>
      <a:srgbClr val="6E6E69"/>
    </a:custClr>
    <a:custClr>
      <a:srgbClr val="000000"/>
    </a:custClr>
    <a:custClr>
      <a:srgbClr val="0000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4.xml><?xml version="1.0" encoding="utf-8"?>
<a:theme xmlns:a="http://schemas.openxmlformats.org/drawingml/2006/main" name="Default">
  <a:themeElements>
    <a:clrScheme name="Nordnet_Colour">
      <a:dk1>
        <a:sysClr val="windowText" lastClr="000000"/>
      </a:dk1>
      <a:lt1>
        <a:sysClr val="window" lastClr="FFFFFF"/>
      </a:lt1>
      <a:dk2>
        <a:srgbClr val="4B4B46"/>
      </a:dk2>
      <a:lt2>
        <a:srgbClr val="FFFFFF"/>
      </a:lt2>
      <a:accent1>
        <a:srgbClr val="C3F500"/>
      </a:accent1>
      <a:accent2>
        <a:srgbClr val="3A913F"/>
      </a:accent2>
      <a:accent3>
        <a:srgbClr val="023C00"/>
      </a:accent3>
      <a:accent4>
        <a:srgbClr val="00C8F5"/>
      </a:accent4>
      <a:accent5>
        <a:srgbClr val="385E9D"/>
      </a:accent5>
      <a:accent6>
        <a:srgbClr val="131F4F"/>
      </a:accent6>
      <a:hlink>
        <a:srgbClr val="385E9D"/>
      </a:hlink>
      <a:folHlink>
        <a:srgbClr val="131F4F"/>
      </a:folHlink>
    </a:clrScheme>
    <a:fontScheme name="Gråskal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2B83"/>
    </a:custClr>
    <a:custClr>
      <a:srgbClr val="00F0E1"/>
    </a:custClr>
    <a:custClr>
      <a:srgbClr val="FFFFFF"/>
    </a:custClr>
    <a:custClr>
      <a:srgbClr val="BCBCB6"/>
    </a:custClr>
    <a:custClr>
      <a:srgbClr val="4B4B46"/>
    </a:custClr>
    <a:custClr>
      <a:srgbClr val="FF5A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C145A"/>
    </a:custClr>
    <a:custClr>
      <a:srgbClr val="009195"/>
    </a:custClr>
    <a:custClr>
      <a:srgbClr val="EBEBE8"/>
    </a:custClr>
    <a:custClr>
      <a:srgbClr val="A0A09B"/>
    </a:custClr>
    <a:custClr>
      <a:srgbClr val="282823"/>
    </a:custClr>
    <a:custClr>
      <a:srgbClr val="00E6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8003C"/>
    </a:custClr>
    <a:custClr>
      <a:srgbClr val="00424C"/>
    </a:custClr>
    <a:custClr>
      <a:srgbClr val="D7D7D3"/>
    </a:custClr>
    <a:custClr>
      <a:srgbClr val="6E6E69"/>
    </a:custClr>
    <a:custClr>
      <a:srgbClr val="000000"/>
    </a:custClr>
    <a:custClr>
      <a:srgbClr val="0000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DAA733EECA64496D2CA9B3E5A4E58" ma:contentTypeVersion="13" ma:contentTypeDescription="Create a new document." ma:contentTypeScope="" ma:versionID="d540831c374e36b6b3d15799ae7b377d">
  <xsd:schema xmlns:xsd="http://www.w3.org/2001/XMLSchema" xmlns:xs="http://www.w3.org/2001/XMLSchema" xmlns:p="http://schemas.microsoft.com/office/2006/metadata/properties" xmlns:ns3="3088cb03-5e74-4545-8865-0fa07a516daf" xmlns:ns4="62690983-fb50-4284-84bb-dfc8f680db62" targetNamespace="http://schemas.microsoft.com/office/2006/metadata/properties" ma:root="true" ma:fieldsID="7904d552e082d556a582045b32de83b2" ns3:_="" ns4:_="">
    <xsd:import namespace="3088cb03-5e74-4545-8865-0fa07a516daf"/>
    <xsd:import namespace="62690983-fb50-4284-84bb-dfc8f680db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8cb03-5e74-4545-8865-0fa07a516d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90983-fb50-4284-84bb-dfc8f680d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481368-91AC-49CE-8EAB-6D0FF6DA4D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5A255-299B-42AF-9EB0-05373E357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88cb03-5e74-4545-8865-0fa07a516daf"/>
    <ds:schemaRef ds:uri="62690983-fb50-4284-84bb-dfc8f680d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70F2DC-EF9D-4E47-8FF3-31882423D19E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62690983-fb50-4284-84bb-dfc8f680db62"/>
    <ds:schemaRef ds:uri="3088cb03-5e74-4545-8865-0fa07a516daf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Nordnet Template</Template>
  <TotalTime>6056</TotalTime>
  <Words>231</Words>
  <Application>Microsoft Office PowerPoint</Application>
  <PresentationFormat>Bredbild</PresentationFormat>
  <Paragraphs>84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Nordnet Sans</vt:lpstr>
      <vt:lpstr>Nordnet Sans ExtraBold</vt:lpstr>
      <vt:lpstr>Wingdings</vt:lpstr>
      <vt:lpstr>Nordnet</vt:lpstr>
      <vt:lpstr>1_Nordnet</vt:lpstr>
      <vt:lpstr>From CRM to Customer Engagement – Powered by Agile</vt:lpstr>
      <vt:lpstr>PowerPoint-presentation</vt:lpstr>
      <vt:lpstr>PowerPoint-presentation</vt:lpstr>
      <vt:lpstr>Building the best platform for savings and investments.</vt:lpstr>
      <vt:lpstr>Making communication a Unique Selling  Point for Nordnet.</vt:lpstr>
      <vt:lpstr>What we need to deliver</vt:lpstr>
      <vt:lpstr>Backlog</vt:lpstr>
      <vt:lpstr>Heartbeat</vt:lpstr>
      <vt:lpstr>Scrumboard</vt:lpstr>
      <vt:lpstr>Learning 1</vt:lpstr>
      <vt:lpstr>Learning 2</vt:lpstr>
      <vt:lpstr>Learning 3</vt:lpstr>
      <vt:lpstr>Learning 4 </vt:lpstr>
      <vt:lpstr>Thanks and good luck! </vt:lpstr>
    </vt:vector>
  </TitlesOfParts>
  <Company>Nordnet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Meurlin</dc:creator>
  <cp:keywords>class='Open'</cp:keywords>
  <cp:lastModifiedBy>Daniel Johansson</cp:lastModifiedBy>
  <cp:revision>88</cp:revision>
  <dcterms:created xsi:type="dcterms:W3CDTF">2021-05-06T13:22:21Z</dcterms:created>
  <dcterms:modified xsi:type="dcterms:W3CDTF">2021-10-08T08:49:48Z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0x01010091EDAA733EECA64496D2CA9B3E5A4E58</vt:lpwstr>
  </property>
</Properties>
</file>